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29"/>
  </p:notesMasterIdLst>
  <p:sldIdLst>
    <p:sldId id="256" r:id="rId3"/>
    <p:sldId id="302" r:id="rId4"/>
    <p:sldId id="312" r:id="rId5"/>
    <p:sldId id="308" r:id="rId6"/>
    <p:sldId id="304" r:id="rId7"/>
    <p:sldId id="315" r:id="rId8"/>
    <p:sldId id="328" r:id="rId9"/>
    <p:sldId id="327" r:id="rId10"/>
    <p:sldId id="326" r:id="rId11"/>
    <p:sldId id="321" r:id="rId12"/>
    <p:sldId id="322" r:id="rId13"/>
    <p:sldId id="323" r:id="rId14"/>
    <p:sldId id="278" r:id="rId15"/>
    <p:sldId id="319" r:id="rId16"/>
    <p:sldId id="259" r:id="rId17"/>
    <p:sldId id="279" r:id="rId18"/>
    <p:sldId id="276" r:id="rId19"/>
    <p:sldId id="258" r:id="rId20"/>
    <p:sldId id="325" r:id="rId21"/>
    <p:sldId id="257" r:id="rId22"/>
    <p:sldId id="260" r:id="rId23"/>
    <p:sldId id="313" r:id="rId24"/>
    <p:sldId id="311" r:id="rId25"/>
    <p:sldId id="329" r:id="rId26"/>
    <p:sldId id="330" r:id="rId27"/>
    <p:sldId id="332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C67"/>
    <a:srgbClr val="1F3B66"/>
    <a:srgbClr val="21406E"/>
    <a:srgbClr val="0A3F75"/>
    <a:srgbClr val="23AC38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65" autoAdjust="0"/>
  </p:normalViewPr>
  <p:slideViewPr>
    <p:cSldViewPr snapToGrid="0" showGuides="1">
      <p:cViewPr>
        <p:scale>
          <a:sx n="79" d="100"/>
          <a:sy n="79" d="100"/>
        </p:scale>
        <p:origin x="821" y="82"/>
      </p:cViewPr>
      <p:guideLst>
        <p:guide orient="horz" pos="2160"/>
        <p:guide pos="302"/>
        <p:guide pos="7378"/>
        <p:guide orient="horz" pos="346"/>
        <p:guide orient="horz" pos="3974"/>
        <p:guide pos="3840"/>
        <p:guide orient="horz" pos="572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8</a:t>
            </a:r>
            <a:r>
              <a:rPr lang="ko-KR" altLang="en-US" dirty="0"/>
              <a:t>조 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ko-KR" altLang="en-US" dirty="0" err="1"/>
              <a:t>하현종입니다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87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칼럼이 많기 때문에 </a:t>
            </a:r>
            <a:r>
              <a:rPr lang="ko-KR" altLang="en-US" dirty="0" err="1"/>
              <a:t>대표할수</a:t>
            </a:r>
            <a:r>
              <a:rPr lang="ko-KR" altLang="en-US" dirty="0"/>
              <a:t> 있는 특성을 고르기 위해 차원축소를 시행할 생각입니다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355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시내 수소충전소를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개소로 확대할 계획이다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당장 내년 하반기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탄천물재생센터와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강서공영차고지에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충전소 추가 계획이 가시화됐다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고덕차량기지 등 기존에 논의됐던 충전소 설립 계획도 진행 중인 것으로 알려졌다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53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인프라 확대 접근성 증가 </a:t>
            </a:r>
            <a:r>
              <a:rPr lang="ko-KR" altLang="en-US" dirty="0" err="1"/>
              <a:t>수소차</a:t>
            </a:r>
            <a:r>
              <a:rPr lang="ko-KR" altLang="en-US" dirty="0"/>
              <a:t> 수요 증가 수소 관련 기술 발달 수소 공급가 감소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00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05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수소충전소 설치 규제에서 제</a:t>
            </a:r>
            <a:r>
              <a:rPr lang="en-US" altLang="ko-KR" dirty="0"/>
              <a:t>1</a:t>
            </a:r>
            <a:r>
              <a:rPr lang="ko-KR" altLang="en-US" dirty="0"/>
              <a:t>종 보호시설과 제</a:t>
            </a:r>
            <a:r>
              <a:rPr lang="en-US" altLang="ko-KR" dirty="0"/>
              <a:t>2</a:t>
            </a:r>
            <a:r>
              <a:rPr lang="ko-KR" altLang="en-US" dirty="0"/>
              <a:t>종 보호시설 근처에는 수소충전소가 설치되면 안됩니다</a:t>
            </a:r>
            <a:r>
              <a:rPr lang="en-US" altLang="ko-KR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473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수소충전소 설치 규제에서 제</a:t>
            </a:r>
            <a:r>
              <a:rPr lang="en-US" altLang="ko-KR" dirty="0"/>
              <a:t>1</a:t>
            </a:r>
            <a:r>
              <a:rPr lang="ko-KR" altLang="en-US" dirty="0"/>
              <a:t>종 보호시설과 제</a:t>
            </a:r>
            <a:r>
              <a:rPr lang="en-US" altLang="ko-KR" dirty="0"/>
              <a:t>2</a:t>
            </a:r>
            <a:r>
              <a:rPr lang="ko-KR" altLang="en-US" dirty="0"/>
              <a:t>종 보호시설 근처에는 수소충전소가 설치되면 안됩니다</a:t>
            </a:r>
            <a:r>
              <a:rPr lang="en-US" altLang="ko-KR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91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정부가 지난해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혁신성장 전략투자 방향에서 ‘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수소경제’를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인공지능과 데이터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블록체인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공유경제를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대전략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투자 분야로 선정하였고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세계적으로 수소 에너지 시장이 미래에 주요사업으로 주목받고있습니다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31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국내에서도 </a:t>
            </a:r>
            <a:r>
              <a:rPr lang="en-US" altLang="ko-KR" dirty="0"/>
              <a:t>2017</a:t>
            </a:r>
            <a:r>
              <a:rPr lang="ko-KR" altLang="en-US" dirty="0"/>
              <a:t>년에 비해 </a:t>
            </a:r>
            <a:r>
              <a:rPr lang="en-US" altLang="ko-KR" dirty="0"/>
              <a:t>2018</a:t>
            </a:r>
            <a:r>
              <a:rPr lang="ko-KR" altLang="en-US" dirty="0"/>
              <a:t>년에만 수소차가 </a:t>
            </a:r>
            <a:r>
              <a:rPr lang="en-US" altLang="ko-KR" dirty="0"/>
              <a:t>712</a:t>
            </a:r>
            <a:r>
              <a:rPr lang="ko-KR" altLang="en-US" dirty="0"/>
              <a:t>대가 증가했고</a:t>
            </a:r>
            <a:r>
              <a:rPr lang="en-US" altLang="ko-KR" dirty="0"/>
              <a:t>, </a:t>
            </a:r>
            <a:r>
              <a:rPr lang="ko-KR" altLang="en-US" dirty="0"/>
              <a:t>이러한 증가추세에 따라 정부도 수소 충전소를 추가 설치하려고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686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ko-KR" altLang="en-US" dirty="0" err="1"/>
              <a:t>수소차</a:t>
            </a:r>
            <a:r>
              <a:rPr lang="ko-KR" altLang="en-US" dirty="0"/>
              <a:t> 충전소의 설치비용이 약 </a:t>
            </a:r>
            <a:r>
              <a:rPr lang="en-US" altLang="ko-KR" dirty="0"/>
              <a:t>26</a:t>
            </a:r>
            <a:r>
              <a:rPr lang="ko-KR" altLang="en-US" dirty="0"/>
              <a:t>억원이나 소요되므로 전기차 충전소에 비해 너무 비쌉니다</a:t>
            </a:r>
            <a:r>
              <a:rPr lang="en-US" altLang="ko-KR" dirty="0"/>
              <a:t>. </a:t>
            </a:r>
            <a:r>
              <a:rPr lang="ko-KR" altLang="en-US" dirty="0"/>
              <a:t>이러한 비용이 </a:t>
            </a:r>
            <a:r>
              <a:rPr lang="ko-KR" altLang="en-US" dirty="0" err="1"/>
              <a:t>수소인프라</a:t>
            </a:r>
            <a:r>
              <a:rPr lang="ko-KR" altLang="en-US" dirty="0"/>
              <a:t> 확충에 방해가 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인프라 부족이 소비자의 </a:t>
            </a:r>
            <a:r>
              <a:rPr lang="ko-KR" altLang="en-US" dirty="0" err="1"/>
              <a:t>수소차구매에</a:t>
            </a:r>
            <a:r>
              <a:rPr lang="ko-KR" altLang="en-US" dirty="0"/>
              <a:t> 방해가 되는 상황입니다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2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수소 충전소 부족 문제를 해결하기 위해 우리나라 기업인 하이리움에서 이동식 수소 충전소 차량을 개발했습니다</a:t>
            </a:r>
            <a:r>
              <a:rPr lang="en-US" altLang="ko-KR" dirty="0"/>
              <a:t>. </a:t>
            </a:r>
            <a:r>
              <a:rPr lang="ko-KR" altLang="en-US" dirty="0"/>
              <a:t>아직 이동식 충전소는 도입되지는 않았지만 차량의 가격은 </a:t>
            </a:r>
            <a:r>
              <a:rPr lang="en-US" altLang="ko-KR" dirty="0"/>
              <a:t>10</a:t>
            </a:r>
            <a:r>
              <a:rPr lang="ko-KR" altLang="en-US" dirty="0"/>
              <a:t>억원으로 기존 충전소 대비 약 </a:t>
            </a:r>
            <a:r>
              <a:rPr lang="en-US" altLang="ko-KR" dirty="0"/>
              <a:t>20</a:t>
            </a:r>
            <a:r>
              <a:rPr lang="ko-KR" altLang="en-US" dirty="0"/>
              <a:t>억원이나 저렴하며 </a:t>
            </a:r>
            <a:r>
              <a:rPr lang="ko-KR" altLang="en-US" dirty="0" err="1"/>
              <a:t>이동형이므로</a:t>
            </a:r>
            <a:r>
              <a:rPr lang="ko-KR" altLang="en-US" dirty="0"/>
              <a:t> 접근이 용이하고 부지문제도 어느정도 해결됩니다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870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이러한 이동식충전소의 입지를 빅데이터를 활용해 추천하고자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91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수소충전소 설치 규제에서 제</a:t>
            </a:r>
            <a:r>
              <a:rPr lang="en-US" altLang="ko-KR" dirty="0"/>
              <a:t>1</a:t>
            </a:r>
            <a:r>
              <a:rPr lang="ko-KR" altLang="en-US" dirty="0"/>
              <a:t>종 보호시설과 제</a:t>
            </a:r>
            <a:r>
              <a:rPr lang="en-US" altLang="ko-KR" dirty="0"/>
              <a:t>2</a:t>
            </a:r>
            <a:r>
              <a:rPr lang="ko-KR" altLang="en-US" dirty="0"/>
              <a:t>종 보호시설 근처에는 수소충전소가 설치되면 안됩니다</a:t>
            </a:r>
            <a:r>
              <a:rPr lang="en-US" altLang="ko-KR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359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757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94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60943" y="645393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49240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16D3A-55A5-4954-879E-EF963EE2937B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43E4-3E87-4CF7-87D3-83E8C546EF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00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6CA4D-28BE-43A6-ADEB-AFE0DA1A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B8479-F372-4863-8CF8-BB280BBE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62117-4492-45F3-B383-7024726F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420F-ECB9-4F6F-B85E-DFB166E065CE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6AB4F-9C8D-4483-8051-26C80149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0C7646-0897-403C-B4CA-66A7CE51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D098-5F09-4433-9CF8-8E6F1AC47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1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1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6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2" r:id="rId3"/>
    <p:sldLayoutId id="2147483667" r:id="rId4"/>
    <p:sldLayoutId id="2147483673" r:id="rId5"/>
    <p:sldLayoutId id="2147483674" r:id="rId6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7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37"/>
          <p:cNvSpPr>
            <a:spLocks noChangeAspect="1"/>
          </p:cNvSpPr>
          <p:nvPr/>
        </p:nvSpPr>
        <p:spPr bwMode="auto">
          <a:xfrm rot="5400000">
            <a:off x="493732" y="1475309"/>
            <a:ext cx="2825133" cy="3856562"/>
          </a:xfrm>
          <a:custGeom>
            <a:avLst/>
            <a:gdLst>
              <a:gd name="connsiteX0" fmla="*/ 0 w 2825133"/>
              <a:gd name="connsiteY0" fmla="*/ 2167512 h 2176408"/>
              <a:gd name="connsiteX1" fmla="*/ 0 w 2825133"/>
              <a:gd name="connsiteY1" fmla="*/ 966593 h 2176408"/>
              <a:gd name="connsiteX2" fmla="*/ 186635 w 2825133"/>
              <a:gd name="connsiteY2" fmla="*/ 644396 h 2176408"/>
              <a:gd name="connsiteX3" fmla="*/ 1225932 w 2825133"/>
              <a:gd name="connsiteY3" fmla="*/ 43937 h 2176408"/>
              <a:gd name="connsiteX4" fmla="*/ 1599201 w 2825133"/>
              <a:gd name="connsiteY4" fmla="*/ 43937 h 2176408"/>
              <a:gd name="connsiteX5" fmla="*/ 2638499 w 2825133"/>
              <a:gd name="connsiteY5" fmla="*/ 644396 h 2176408"/>
              <a:gd name="connsiteX6" fmla="*/ 2825133 w 2825133"/>
              <a:gd name="connsiteY6" fmla="*/ 966593 h 2176408"/>
              <a:gd name="connsiteX7" fmla="*/ 2825133 w 2825133"/>
              <a:gd name="connsiteY7" fmla="*/ 2167512 h 2176408"/>
              <a:gd name="connsiteX8" fmla="*/ 2823724 w 2825133"/>
              <a:gd name="connsiteY8" fmla="*/ 2176408 h 2176408"/>
              <a:gd name="connsiteX9" fmla="*/ 1409 w 2825133"/>
              <a:gd name="connsiteY9" fmla="*/ 2176408 h 2176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5133" h="2176408">
                <a:moveTo>
                  <a:pt x="0" y="2167512"/>
                </a:moveTo>
                <a:cubicBezTo>
                  <a:pt x="0" y="966593"/>
                  <a:pt x="0" y="966593"/>
                  <a:pt x="0" y="966593"/>
                </a:cubicBezTo>
                <a:cubicBezTo>
                  <a:pt x="0" y="849430"/>
                  <a:pt x="84169" y="702977"/>
                  <a:pt x="186635" y="644396"/>
                </a:cubicBezTo>
                <a:cubicBezTo>
                  <a:pt x="1225932" y="43937"/>
                  <a:pt x="1225932" y="43937"/>
                  <a:pt x="1225932" y="43937"/>
                </a:cubicBezTo>
                <a:cubicBezTo>
                  <a:pt x="1328398" y="-14645"/>
                  <a:pt x="1496735" y="-14645"/>
                  <a:pt x="1599201" y="43937"/>
                </a:cubicBezTo>
                <a:cubicBezTo>
                  <a:pt x="2638499" y="644396"/>
                  <a:pt x="2638499" y="644396"/>
                  <a:pt x="2638499" y="644396"/>
                </a:cubicBezTo>
                <a:cubicBezTo>
                  <a:pt x="2740965" y="702977"/>
                  <a:pt x="2825133" y="849430"/>
                  <a:pt x="2825133" y="966593"/>
                </a:cubicBezTo>
                <a:lnTo>
                  <a:pt x="2825133" y="2167512"/>
                </a:lnTo>
                <a:lnTo>
                  <a:pt x="2823724" y="2176408"/>
                </a:lnTo>
                <a:lnTo>
                  <a:pt x="1409" y="2176408"/>
                </a:lnTo>
                <a:close/>
              </a:path>
            </a:pathLst>
          </a:custGeom>
          <a:solidFill>
            <a:srgbClr val="002060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spect="1"/>
          </p:cNvSpPr>
          <p:nvPr/>
        </p:nvSpPr>
        <p:spPr>
          <a:xfrm>
            <a:off x="507456" y="2680314"/>
            <a:ext cx="25058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HYGEN</a:t>
            </a:r>
            <a:endParaRPr lang="zh-CN" altLang="en-US" sz="8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40"/>
          <p:cNvSpPr>
            <a:spLocks noChangeAspect="1"/>
          </p:cNvSpPr>
          <p:nvPr/>
        </p:nvSpPr>
        <p:spPr bwMode="auto">
          <a:xfrm rot="5400000">
            <a:off x="8157528" y="4051583"/>
            <a:ext cx="2029971" cy="3582863"/>
          </a:xfrm>
          <a:custGeom>
            <a:avLst/>
            <a:gdLst>
              <a:gd name="connsiteX0" fmla="*/ 0 w 2029971"/>
              <a:gd name="connsiteY0" fmla="*/ 2474977 h 3582863"/>
              <a:gd name="connsiteX1" fmla="*/ 0 w 2029971"/>
              <a:gd name="connsiteY1" fmla="*/ 1103706 h 3582863"/>
              <a:gd name="connsiteX2" fmla="*/ 213109 w 2029971"/>
              <a:gd name="connsiteY2" fmla="*/ 735804 h 3582863"/>
              <a:gd name="connsiteX3" fmla="*/ 1399834 w 2029971"/>
              <a:gd name="connsiteY3" fmla="*/ 50169 h 3582863"/>
              <a:gd name="connsiteX4" fmla="*/ 1826052 w 2029971"/>
              <a:gd name="connsiteY4" fmla="*/ 50169 h 3582863"/>
              <a:gd name="connsiteX5" fmla="*/ 2029971 w 2029971"/>
              <a:gd name="connsiteY5" fmla="*/ 167984 h 3582863"/>
              <a:gd name="connsiteX6" fmla="*/ 2029971 w 2029971"/>
              <a:gd name="connsiteY6" fmla="*/ 3414879 h 3582863"/>
              <a:gd name="connsiteX7" fmla="*/ 1974392 w 2029971"/>
              <a:gd name="connsiteY7" fmla="*/ 3446990 h 3582863"/>
              <a:gd name="connsiteX8" fmla="*/ 1826052 w 2029971"/>
              <a:gd name="connsiteY8" fmla="*/ 3532695 h 3582863"/>
              <a:gd name="connsiteX9" fmla="*/ 1399834 w 2029971"/>
              <a:gd name="connsiteY9" fmla="*/ 3532695 h 3582863"/>
              <a:gd name="connsiteX10" fmla="*/ 213109 w 2029971"/>
              <a:gd name="connsiteY10" fmla="*/ 2847059 h 3582863"/>
              <a:gd name="connsiteX11" fmla="*/ 0 w 2029971"/>
              <a:gd name="connsiteY11" fmla="*/ 2474977 h 358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9971" h="3582863">
                <a:moveTo>
                  <a:pt x="0" y="2474977"/>
                </a:moveTo>
                <a:cubicBezTo>
                  <a:pt x="0" y="1103706"/>
                  <a:pt x="0" y="1103706"/>
                  <a:pt x="0" y="1103706"/>
                </a:cubicBezTo>
                <a:cubicBezTo>
                  <a:pt x="0" y="969923"/>
                  <a:pt x="96108" y="802695"/>
                  <a:pt x="213109" y="735804"/>
                </a:cubicBezTo>
                <a:cubicBezTo>
                  <a:pt x="1399834" y="50169"/>
                  <a:pt x="1399834" y="50169"/>
                  <a:pt x="1399834" y="50169"/>
                </a:cubicBezTo>
                <a:cubicBezTo>
                  <a:pt x="1516835" y="-16723"/>
                  <a:pt x="1709051" y="-16723"/>
                  <a:pt x="1826052" y="50169"/>
                </a:cubicBezTo>
                <a:lnTo>
                  <a:pt x="2029971" y="167984"/>
                </a:lnTo>
                <a:lnTo>
                  <a:pt x="2029971" y="3414879"/>
                </a:lnTo>
                <a:lnTo>
                  <a:pt x="1974392" y="3446990"/>
                </a:lnTo>
                <a:cubicBezTo>
                  <a:pt x="1826052" y="3532695"/>
                  <a:pt x="1826052" y="3532695"/>
                  <a:pt x="1826052" y="3532695"/>
                </a:cubicBezTo>
                <a:cubicBezTo>
                  <a:pt x="1709051" y="3599586"/>
                  <a:pt x="1516835" y="3599586"/>
                  <a:pt x="1399834" y="3532695"/>
                </a:cubicBezTo>
                <a:cubicBezTo>
                  <a:pt x="213109" y="2847059"/>
                  <a:pt x="213109" y="2847059"/>
                  <a:pt x="213109" y="2847059"/>
                </a:cubicBezTo>
                <a:cubicBezTo>
                  <a:pt x="96108" y="2775987"/>
                  <a:pt x="0" y="2612940"/>
                  <a:pt x="0" y="2474977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PA_任意多边形 1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 rot="5400000">
            <a:off x="10354104" y="4498732"/>
            <a:ext cx="814472" cy="9130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任意多边形 38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5400000">
            <a:off x="2677174" y="-932456"/>
            <a:ext cx="1997138" cy="3421400"/>
          </a:xfrm>
          <a:custGeom>
            <a:avLst/>
            <a:gdLst>
              <a:gd name="connsiteX0" fmla="*/ 0 w 1997138"/>
              <a:gd name="connsiteY0" fmla="*/ 3227103 h 3421400"/>
              <a:gd name="connsiteX1" fmla="*/ 0 w 1997138"/>
              <a:gd name="connsiteY1" fmla="*/ 194299 h 3421400"/>
              <a:gd name="connsiteX2" fmla="*/ 51685 w 1997138"/>
              <a:gd name="connsiteY2" fmla="*/ 164437 h 3421400"/>
              <a:gd name="connsiteX3" fmla="*/ 253378 w 1997138"/>
              <a:gd name="connsiteY3" fmla="*/ 47908 h 3421400"/>
              <a:gd name="connsiteX4" fmla="*/ 660389 w 1997138"/>
              <a:gd name="connsiteY4" fmla="*/ 47908 h 3421400"/>
              <a:gd name="connsiteX5" fmla="*/ 1793633 w 1997138"/>
              <a:gd name="connsiteY5" fmla="*/ 702645 h 3421400"/>
              <a:gd name="connsiteX6" fmla="*/ 1997138 w 1997138"/>
              <a:gd name="connsiteY6" fmla="*/ 1053967 h 3421400"/>
              <a:gd name="connsiteX7" fmla="*/ 1997138 w 1997138"/>
              <a:gd name="connsiteY7" fmla="*/ 2363442 h 3421400"/>
              <a:gd name="connsiteX8" fmla="*/ 1793633 w 1997138"/>
              <a:gd name="connsiteY8" fmla="*/ 2718756 h 3421400"/>
              <a:gd name="connsiteX9" fmla="*/ 660389 w 1997138"/>
              <a:gd name="connsiteY9" fmla="*/ 3373493 h 3421400"/>
              <a:gd name="connsiteX10" fmla="*/ 253378 w 1997138"/>
              <a:gd name="connsiteY10" fmla="*/ 3373493 h 3421400"/>
              <a:gd name="connsiteX11" fmla="*/ 53899 w 1997138"/>
              <a:gd name="connsiteY11" fmla="*/ 3258243 h 34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97138" h="3421400">
                <a:moveTo>
                  <a:pt x="0" y="3227103"/>
                </a:moveTo>
                <a:lnTo>
                  <a:pt x="0" y="194299"/>
                </a:lnTo>
                <a:lnTo>
                  <a:pt x="51685" y="164437"/>
                </a:lnTo>
                <a:cubicBezTo>
                  <a:pt x="253378" y="47908"/>
                  <a:pt x="253378" y="47908"/>
                  <a:pt x="253378" y="47908"/>
                </a:cubicBezTo>
                <a:cubicBezTo>
                  <a:pt x="365107" y="-15969"/>
                  <a:pt x="548660" y="-15969"/>
                  <a:pt x="660389" y="47908"/>
                </a:cubicBezTo>
                <a:cubicBezTo>
                  <a:pt x="1793633" y="702645"/>
                  <a:pt x="1793633" y="702645"/>
                  <a:pt x="1793633" y="702645"/>
                </a:cubicBezTo>
                <a:cubicBezTo>
                  <a:pt x="1905361" y="766522"/>
                  <a:pt x="1997138" y="926214"/>
                  <a:pt x="1997138" y="1053967"/>
                </a:cubicBezTo>
                <a:lnTo>
                  <a:pt x="1997138" y="2363442"/>
                </a:lnTo>
                <a:cubicBezTo>
                  <a:pt x="1997138" y="2495187"/>
                  <a:pt x="1905361" y="2650887"/>
                  <a:pt x="1793633" y="2718756"/>
                </a:cubicBezTo>
                <a:cubicBezTo>
                  <a:pt x="660389" y="3373493"/>
                  <a:pt x="660389" y="3373493"/>
                  <a:pt x="660389" y="3373493"/>
                </a:cubicBezTo>
                <a:cubicBezTo>
                  <a:pt x="548660" y="3437370"/>
                  <a:pt x="365107" y="3437370"/>
                  <a:pt x="253378" y="3373493"/>
                </a:cubicBezTo>
                <a:cubicBezTo>
                  <a:pt x="182551" y="3332572"/>
                  <a:pt x="116150" y="3294209"/>
                  <a:pt x="53899" y="3258243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5" name="PA_直接连接符 14"/>
          <p:cNvCxnSpPr/>
          <p:nvPr>
            <p:custDataLst>
              <p:tags r:id="rId3"/>
            </p:custDataLst>
          </p:nvPr>
        </p:nvCxnSpPr>
        <p:spPr>
          <a:xfrm flipH="1" flipV="1">
            <a:off x="4214555" y="4029165"/>
            <a:ext cx="5989350" cy="4815"/>
          </a:xfrm>
          <a:prstGeom prst="line">
            <a:avLst/>
          </a:prstGeom>
          <a:ln w="12700">
            <a:solidFill>
              <a:srgbClr val="1E3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任意多边形 19"/>
          <p:cNvSpPr>
            <a:spLocks/>
          </p:cNvSpPr>
          <p:nvPr>
            <p:custDataLst>
              <p:tags r:id="rId4"/>
            </p:custDataLst>
          </p:nvPr>
        </p:nvSpPr>
        <p:spPr bwMode="auto">
          <a:xfrm rot="5400000">
            <a:off x="7835307" y="-32928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PA_任意多边形 19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 rot="5400000">
            <a:off x="7805636" y="-73256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PA_任意多边形 19"/>
          <p:cNvSpPr>
            <a:spLocks/>
          </p:cNvSpPr>
          <p:nvPr>
            <p:custDataLst>
              <p:tags r:id="rId6"/>
            </p:custDataLst>
          </p:nvPr>
        </p:nvSpPr>
        <p:spPr bwMode="auto">
          <a:xfrm rot="5400000">
            <a:off x="8398007" y="348154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PA_任意多边形 19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 rot="5400000">
            <a:off x="8378993" y="326839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PA_任意多边形 19"/>
          <p:cNvSpPr>
            <a:spLocks/>
          </p:cNvSpPr>
          <p:nvPr>
            <p:custDataLst>
              <p:tags r:id="rId8"/>
            </p:custDataLst>
          </p:nvPr>
        </p:nvSpPr>
        <p:spPr bwMode="auto">
          <a:xfrm rot="5400000">
            <a:off x="7856622" y="684247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PA_任意多边形 19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 rot="5400000">
            <a:off x="7837608" y="662932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PA_任意多边形 19"/>
          <p:cNvSpPr>
            <a:spLocks/>
          </p:cNvSpPr>
          <p:nvPr>
            <p:custDataLst>
              <p:tags r:id="rId10"/>
            </p:custDataLst>
          </p:nvPr>
        </p:nvSpPr>
        <p:spPr bwMode="auto">
          <a:xfrm rot="5400000">
            <a:off x="7273524" y="1055200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PA_任意多边形 19"/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 rot="5400000">
            <a:off x="7254510" y="1033885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PA_任意多边形 19"/>
          <p:cNvSpPr>
            <a:spLocks/>
          </p:cNvSpPr>
          <p:nvPr>
            <p:custDataLst>
              <p:tags r:id="rId12"/>
            </p:custDataLst>
          </p:nvPr>
        </p:nvSpPr>
        <p:spPr bwMode="auto">
          <a:xfrm rot="5400000">
            <a:off x="6680929" y="704513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PA_任意多边形 19"/>
          <p:cNvSpPr>
            <a:spLocks noChangeAspect="1"/>
          </p:cNvSpPr>
          <p:nvPr>
            <p:custDataLst>
              <p:tags r:id="rId13"/>
            </p:custDataLst>
          </p:nvPr>
        </p:nvSpPr>
        <p:spPr bwMode="auto">
          <a:xfrm rot="5400000">
            <a:off x="6661915" y="683198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3F2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PA_任意多边形 19"/>
          <p:cNvSpPr>
            <a:spLocks/>
          </p:cNvSpPr>
          <p:nvPr>
            <p:custDataLst>
              <p:tags r:id="rId14"/>
            </p:custDataLst>
          </p:nvPr>
        </p:nvSpPr>
        <p:spPr bwMode="auto">
          <a:xfrm rot="5400000">
            <a:off x="7890441" y="1417267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PA_任意多边形 19"/>
          <p:cNvSpPr>
            <a:spLocks noChangeAspect="1"/>
          </p:cNvSpPr>
          <p:nvPr>
            <p:custDataLst>
              <p:tags r:id="rId15"/>
            </p:custDataLst>
          </p:nvPr>
        </p:nvSpPr>
        <p:spPr bwMode="auto">
          <a:xfrm rot="5400000">
            <a:off x="7871427" y="1395952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PA_任意多边形 19"/>
          <p:cNvSpPr>
            <a:spLocks/>
          </p:cNvSpPr>
          <p:nvPr>
            <p:custDataLst>
              <p:tags r:id="rId16"/>
            </p:custDataLst>
          </p:nvPr>
        </p:nvSpPr>
        <p:spPr bwMode="auto">
          <a:xfrm rot="5400000">
            <a:off x="7252208" y="1780008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PA_任意多边形 19"/>
          <p:cNvSpPr>
            <a:spLocks noChangeAspect="1"/>
          </p:cNvSpPr>
          <p:nvPr>
            <p:custDataLst>
              <p:tags r:id="rId17"/>
            </p:custDataLst>
          </p:nvPr>
        </p:nvSpPr>
        <p:spPr bwMode="auto">
          <a:xfrm rot="5400000">
            <a:off x="7233194" y="1758693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3F2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PA_任意多边形 19"/>
          <p:cNvSpPr>
            <a:spLocks/>
          </p:cNvSpPr>
          <p:nvPr>
            <p:custDataLst>
              <p:tags r:id="rId18"/>
            </p:custDataLst>
          </p:nvPr>
        </p:nvSpPr>
        <p:spPr bwMode="auto">
          <a:xfrm rot="5400000">
            <a:off x="6009072" y="1050781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PA_任意多边形 19"/>
          <p:cNvSpPr>
            <a:spLocks noChangeAspect="1"/>
          </p:cNvSpPr>
          <p:nvPr>
            <p:custDataLst>
              <p:tags r:id="rId19"/>
            </p:custDataLst>
          </p:nvPr>
        </p:nvSpPr>
        <p:spPr bwMode="auto">
          <a:xfrm rot="5400000">
            <a:off x="5990058" y="1029466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PA_任意多边形 19"/>
          <p:cNvSpPr>
            <a:spLocks/>
          </p:cNvSpPr>
          <p:nvPr>
            <p:custDataLst>
              <p:tags r:id="rId20"/>
            </p:custDataLst>
          </p:nvPr>
        </p:nvSpPr>
        <p:spPr bwMode="auto">
          <a:xfrm rot="5400000">
            <a:off x="7885542" y="2144623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PA_任意多边形 19"/>
          <p:cNvSpPr>
            <a:spLocks noChangeAspect="1"/>
          </p:cNvSpPr>
          <p:nvPr>
            <p:custDataLst>
              <p:tags r:id="rId21"/>
            </p:custDataLst>
          </p:nvPr>
        </p:nvSpPr>
        <p:spPr bwMode="auto">
          <a:xfrm rot="5400000">
            <a:off x="7866528" y="2123308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PA_任意多边形 19"/>
          <p:cNvSpPr>
            <a:spLocks/>
          </p:cNvSpPr>
          <p:nvPr>
            <p:custDataLst>
              <p:tags r:id="rId22"/>
            </p:custDataLst>
          </p:nvPr>
        </p:nvSpPr>
        <p:spPr bwMode="auto">
          <a:xfrm rot="5400000">
            <a:off x="6771102" y="292695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PA_任意多边形 19"/>
          <p:cNvSpPr>
            <a:spLocks/>
          </p:cNvSpPr>
          <p:nvPr>
            <p:custDataLst>
              <p:tags r:id="rId23"/>
            </p:custDataLst>
          </p:nvPr>
        </p:nvSpPr>
        <p:spPr bwMode="auto">
          <a:xfrm rot="5400000">
            <a:off x="7479316" y="733313"/>
            <a:ext cx="742485" cy="8323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PA_任意多边形 19"/>
          <p:cNvSpPr>
            <a:spLocks/>
          </p:cNvSpPr>
          <p:nvPr>
            <p:custDataLst>
              <p:tags r:id="rId24"/>
            </p:custDataLst>
          </p:nvPr>
        </p:nvSpPr>
        <p:spPr bwMode="auto">
          <a:xfrm rot="5400000">
            <a:off x="6764519" y="1117096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PA_文本框 12"/>
          <p:cNvSpPr txBox="1"/>
          <p:nvPr>
            <p:custDataLst>
              <p:tags r:id="rId25"/>
            </p:custDataLst>
          </p:nvPr>
        </p:nvSpPr>
        <p:spPr>
          <a:xfrm>
            <a:off x="4087662" y="2828836"/>
            <a:ext cx="610936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이동식 수소 충전소</a:t>
            </a:r>
            <a:r>
              <a:rPr lang="ko-KR" altLang="en-US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를 활용한</a:t>
            </a:r>
            <a:endParaRPr lang="en-US" altLang="ko-KR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ko-KR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최적의 인프라 추천 시스템 </a:t>
            </a:r>
            <a:endParaRPr lang="en-US" altLang="zh-CN" sz="3600" b="1" dirty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22423" y="4096659"/>
            <a:ext cx="3397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배승학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정광은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정지혁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조경아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하현종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홍승혁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HYGEN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1DC196-4C5C-420C-960E-93968865DC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7541" y="1780808"/>
            <a:ext cx="5731510" cy="4004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845DD3-107F-4660-950E-7B1FBCD92D91}"/>
              </a:ext>
            </a:extLst>
          </p:cNvPr>
          <p:cNvSpPr txBox="1"/>
          <p:nvPr/>
        </p:nvSpPr>
        <p:spPr>
          <a:xfrm>
            <a:off x="6456726" y="1151474"/>
            <a:ext cx="51303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ko-KR" b="1" dirty="0"/>
              <a:t>제</a:t>
            </a:r>
            <a:r>
              <a:rPr lang="en-US" altLang="ko-KR" b="1" dirty="0"/>
              <a:t>1</a:t>
            </a:r>
            <a:r>
              <a:rPr lang="ko-KR" altLang="ko-KR" b="1" dirty="0"/>
              <a:t>종보호시설</a:t>
            </a:r>
            <a:endParaRPr lang="en-US" altLang="ko-KR" b="1" dirty="0"/>
          </a:p>
          <a:p>
            <a:pPr latinLnBrk="1"/>
            <a:endParaRPr lang="ko-KR" altLang="ko-KR" sz="1600" dirty="0"/>
          </a:p>
          <a:p>
            <a:pPr lvl="0" latinLnBrk="1"/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유치원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어린이집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놀이방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어린이놀이터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병원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의원을 포함한다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도서관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청소년수련관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경로당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시장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목욕탕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호텔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여관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극장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교회 및 공회당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사람을 수용하는 건축물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가설건축물을 제외한다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예식장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장례식장 및 전시장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밖에 이와 유사한 시설로서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300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명 이상을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수용할 수 있는 건축물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아동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장애인 그 밖에 사회복지사업을 위한 시설로서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명 이상을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수용할 수 있는 건축물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문화재보호법에 의하여 지정문화재로 지정된 건축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latinLnBrk="1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→</a:t>
            </a:r>
            <a:r>
              <a:rPr lang="en-US" altLang="ko-KR" sz="1600" dirty="0"/>
              <a:t> </a:t>
            </a:r>
            <a:r>
              <a:rPr lang="ko-KR" altLang="ko-KR" sz="1600" b="1" dirty="0"/>
              <a:t>사실상 독립된 부분의</a:t>
            </a:r>
            <a:r>
              <a:rPr lang="en-US" altLang="ko-KR" sz="1600" b="1" dirty="0"/>
              <a:t> </a:t>
            </a:r>
            <a:r>
              <a:rPr lang="ko-KR" altLang="ko-KR" sz="1600" b="1" dirty="0"/>
              <a:t>연면적이</a:t>
            </a:r>
            <a:r>
              <a:rPr lang="en-US" altLang="ko-KR" sz="1600" b="1" dirty="0"/>
              <a:t> 1</a:t>
            </a:r>
            <a:r>
              <a:rPr lang="ko-KR" altLang="ko-KR" sz="1600" b="1" dirty="0"/>
              <a:t>천</a:t>
            </a:r>
            <a:r>
              <a:rPr lang="en-US" altLang="ko-KR" sz="1600" b="1" dirty="0"/>
              <a:t>m^3 </a:t>
            </a:r>
            <a:r>
              <a:rPr lang="ko-KR" altLang="ko-KR" sz="1600" b="1" dirty="0"/>
              <a:t>이상인 것</a:t>
            </a:r>
            <a:r>
              <a:rPr lang="en-US" altLang="ko-KR" sz="1600" b="1" dirty="0"/>
              <a:t>.</a:t>
            </a:r>
          </a:p>
          <a:p>
            <a:pPr lvl="0" latinLnBrk="1"/>
            <a:endParaRPr lang="ko-KR" altLang="ko-KR" sz="1600" dirty="0"/>
          </a:p>
          <a:p>
            <a:pPr latinLnBrk="1"/>
            <a:r>
              <a:rPr lang="ko-KR" altLang="ko-KR" b="1" dirty="0"/>
              <a:t>제</a:t>
            </a:r>
            <a:r>
              <a:rPr lang="en-US" altLang="ko-KR" b="1" dirty="0"/>
              <a:t>2</a:t>
            </a:r>
            <a:r>
              <a:rPr lang="ko-KR" altLang="ko-KR" b="1" dirty="0"/>
              <a:t>종보호시설</a:t>
            </a:r>
            <a:endParaRPr lang="ko-KR" altLang="ko-KR" dirty="0"/>
          </a:p>
          <a:p>
            <a:pPr lvl="0" latinLnBrk="1"/>
            <a:endParaRPr lang="en-US" altLang="ko-KR" sz="1600" dirty="0"/>
          </a:p>
          <a:p>
            <a:pPr lvl="0" latinLnBrk="1"/>
            <a:r>
              <a:rPr lang="ko-KR" altLang="ko-KR" sz="1600" dirty="0"/>
              <a:t>주택</a:t>
            </a:r>
          </a:p>
          <a:p>
            <a:pPr lvl="0" latinLnBrk="1"/>
            <a:r>
              <a:rPr lang="ko-KR" altLang="ko-KR" sz="1600" dirty="0"/>
              <a:t>사람을 수용하는 건축물</a:t>
            </a:r>
            <a:r>
              <a:rPr lang="en-US" altLang="ko-KR" sz="1600" dirty="0"/>
              <a:t>(</a:t>
            </a:r>
            <a:r>
              <a:rPr lang="ko-KR" altLang="ko-KR" sz="1600" dirty="0"/>
              <a:t>가설건축물을 제외한다</a:t>
            </a:r>
            <a:r>
              <a:rPr lang="en-US" altLang="ko-KR" sz="1600" dirty="0"/>
              <a:t>)</a:t>
            </a:r>
            <a:r>
              <a:rPr lang="ko-KR" altLang="ko-KR" sz="1600" dirty="0"/>
              <a:t>로서 사실상 독립된 부분의 연면적이</a:t>
            </a:r>
            <a:r>
              <a:rPr lang="en-US" altLang="ko-KR" sz="1600" dirty="0"/>
              <a:t> 100m2 </a:t>
            </a:r>
            <a:r>
              <a:rPr lang="ko-KR" altLang="ko-KR" sz="1600" dirty="0"/>
              <a:t>이상</a:t>
            </a:r>
            <a:r>
              <a:rPr lang="en-US" altLang="ko-KR" sz="1600" dirty="0"/>
              <a:t> 1</a:t>
            </a:r>
            <a:r>
              <a:rPr lang="ko-KR" altLang="ko-KR" sz="1600" dirty="0"/>
              <a:t>천</a:t>
            </a:r>
            <a:r>
              <a:rPr lang="en-US" altLang="ko-KR" sz="1600" dirty="0"/>
              <a:t>m2 </a:t>
            </a:r>
            <a:r>
              <a:rPr lang="ko-KR" altLang="ko-KR" sz="1600" dirty="0"/>
              <a:t>미만인 것</a:t>
            </a:r>
            <a:r>
              <a:rPr lang="en-US" altLang="ko-KR" sz="1600" dirty="0"/>
              <a:t>.  </a:t>
            </a:r>
            <a:endParaRPr lang="ko-KR" altLang="ko-KR" sz="1600" dirty="0"/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0D056E4E-A258-4545-BB76-CCEBF87F6A43}"/>
              </a:ext>
            </a:extLst>
          </p:cNvPr>
          <p:cNvSpPr/>
          <p:nvPr/>
        </p:nvSpPr>
        <p:spPr>
          <a:xfrm>
            <a:off x="2447172" y="253997"/>
            <a:ext cx="7735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1406E"/>
                </a:solidFill>
                <a:latin typeface="+mj-ea"/>
                <a:ea typeface="+mj-ea"/>
              </a:rPr>
              <a:t>-  </a:t>
            </a:r>
            <a:r>
              <a:rPr lang="ko-KR" altLang="en-US" sz="3200" b="1" dirty="0">
                <a:solidFill>
                  <a:srgbClr val="21406E"/>
                </a:solidFill>
                <a:latin typeface="+mj-ea"/>
                <a:ea typeface="+mj-ea"/>
              </a:rPr>
              <a:t>규제</a:t>
            </a:r>
            <a:endParaRPr lang="zh-CN" altLang="en-US" sz="3200" b="1" dirty="0">
              <a:solidFill>
                <a:srgbClr val="21406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998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HYGEN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2F02FE-94E8-40BA-85EC-9E927CC40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4" y="1488075"/>
            <a:ext cx="2999085" cy="2311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ABA739-5CE2-43DC-8548-AB8723ACE953}"/>
              </a:ext>
            </a:extLst>
          </p:cNvPr>
          <p:cNvSpPr txBox="1"/>
          <p:nvPr/>
        </p:nvSpPr>
        <p:spPr>
          <a:xfrm>
            <a:off x="984884" y="3939151"/>
            <a:ext cx="282989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defRPr>
            </a:lvl1pPr>
          </a:lstStyle>
          <a:p>
            <a:r>
              <a:rPr lang="ko-KR" altLang="en-US" sz="2000" dirty="0"/>
              <a:t>영화관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DEFE10-72D5-49B8-809A-9337E419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210" y="1488075"/>
            <a:ext cx="2999084" cy="23112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722984-8FC8-4640-8A3A-DD90ADF66B7B}"/>
              </a:ext>
            </a:extLst>
          </p:cNvPr>
          <p:cNvSpPr txBox="1"/>
          <p:nvPr/>
        </p:nvSpPr>
        <p:spPr>
          <a:xfrm>
            <a:off x="4250210" y="1068783"/>
            <a:ext cx="282989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defRPr>
            </a:lvl1pPr>
          </a:lstStyle>
          <a:p>
            <a:r>
              <a:rPr lang="ko-KR" altLang="en-US" sz="2000" dirty="0"/>
              <a:t>호텔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380EA9-5B3F-43CA-A90E-F82889ECA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769" y="1527975"/>
            <a:ext cx="3019505" cy="23112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AAE1F1-3D4F-46A9-B0CC-9550F8E16F59}"/>
              </a:ext>
            </a:extLst>
          </p:cNvPr>
          <p:cNvSpPr txBox="1"/>
          <p:nvPr/>
        </p:nvSpPr>
        <p:spPr>
          <a:xfrm>
            <a:off x="7621769" y="1132711"/>
            <a:ext cx="282989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defRPr>
            </a:lvl1pPr>
          </a:lstStyle>
          <a:p>
            <a:r>
              <a:rPr lang="ko-KR" altLang="en-US" sz="2000" dirty="0"/>
              <a:t>시장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29159D-EC2B-4635-AE11-135036F00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21" y="4341340"/>
            <a:ext cx="3055752" cy="22885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351CEE-7A8F-4848-9E49-DF6B998CC1F8}"/>
              </a:ext>
            </a:extLst>
          </p:cNvPr>
          <p:cNvSpPr txBox="1"/>
          <p:nvPr/>
        </p:nvSpPr>
        <p:spPr>
          <a:xfrm>
            <a:off x="984884" y="1118743"/>
            <a:ext cx="282989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defRPr>
            </a:lvl1pPr>
          </a:lstStyle>
          <a:p>
            <a:r>
              <a:rPr lang="ko-KR" altLang="en-US" sz="2000" dirty="0"/>
              <a:t>어린이집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F189BA8-572B-488D-8524-0E5AB1D1C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6876" y="4329333"/>
            <a:ext cx="3022418" cy="22704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16BF39-585F-484B-8AA0-05AA6B3F7AF0}"/>
              </a:ext>
            </a:extLst>
          </p:cNvPr>
          <p:cNvSpPr txBox="1"/>
          <p:nvPr/>
        </p:nvSpPr>
        <p:spPr>
          <a:xfrm>
            <a:off x="4226876" y="3925983"/>
            <a:ext cx="2829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학교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728931-3E06-4618-87BA-FCA6E8A0B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769" y="4341340"/>
            <a:ext cx="3046425" cy="22704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6FEB11-18FC-49C9-9540-7772ECA556C4}"/>
              </a:ext>
            </a:extLst>
          </p:cNvPr>
          <p:cNvSpPr txBox="1"/>
          <p:nvPr/>
        </p:nvSpPr>
        <p:spPr>
          <a:xfrm>
            <a:off x="7621769" y="3941230"/>
            <a:ext cx="2829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학원</a:t>
            </a:r>
          </a:p>
        </p:txBody>
      </p:sp>
      <p:sp>
        <p:nvSpPr>
          <p:cNvPr id="26" name="矩形 2">
            <a:extLst>
              <a:ext uri="{FF2B5EF4-FFF2-40B4-BE49-F238E27FC236}">
                <a16:creationId xmlns:a16="http://schemas.microsoft.com/office/drawing/2014/main" id="{0D056E4E-A258-4545-BB76-CCEBF87F6A43}"/>
              </a:ext>
            </a:extLst>
          </p:cNvPr>
          <p:cNvSpPr/>
          <p:nvPr/>
        </p:nvSpPr>
        <p:spPr>
          <a:xfrm>
            <a:off x="2447172" y="253997"/>
            <a:ext cx="7735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1406E"/>
                </a:solidFill>
                <a:latin typeface="+mj-ea"/>
                <a:ea typeface="+mj-ea"/>
              </a:rPr>
              <a:t>-  </a:t>
            </a:r>
            <a:r>
              <a:rPr lang="ko-KR" altLang="en-US" sz="3200" b="1" dirty="0">
                <a:solidFill>
                  <a:srgbClr val="21406E"/>
                </a:solidFill>
                <a:latin typeface="+mj-ea"/>
                <a:ea typeface="+mj-ea"/>
              </a:rPr>
              <a:t>규제</a:t>
            </a:r>
            <a:endParaRPr lang="zh-CN" altLang="en-US" sz="3200" b="1" dirty="0">
              <a:solidFill>
                <a:srgbClr val="21406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297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HYGEN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0D056E4E-A258-4545-BB76-CCEBF87F6A43}"/>
              </a:ext>
            </a:extLst>
          </p:cNvPr>
          <p:cNvSpPr/>
          <p:nvPr/>
        </p:nvSpPr>
        <p:spPr>
          <a:xfrm>
            <a:off x="2447172" y="253997"/>
            <a:ext cx="7735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1406E"/>
                </a:solidFill>
                <a:latin typeface="+mj-ea"/>
                <a:ea typeface="+mj-ea"/>
              </a:rPr>
              <a:t>-  </a:t>
            </a:r>
            <a:r>
              <a:rPr lang="ko-KR" altLang="en-US" sz="3200" b="1" dirty="0">
                <a:solidFill>
                  <a:srgbClr val="21406E"/>
                </a:solidFill>
                <a:latin typeface="+mj-ea"/>
                <a:ea typeface="+mj-ea"/>
              </a:rPr>
              <a:t>규제</a:t>
            </a:r>
            <a:endParaRPr lang="zh-CN" altLang="en-US" sz="3200" b="1" dirty="0">
              <a:solidFill>
                <a:srgbClr val="21406E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9659B4-82D2-4333-85DF-7CC4DD5D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18" y="1257171"/>
            <a:ext cx="6803507" cy="5092446"/>
          </a:xfrm>
          <a:prstGeom prst="rect">
            <a:avLst/>
          </a:prstGeom>
        </p:spPr>
      </p:pic>
      <p:pic>
        <p:nvPicPr>
          <p:cNvPr id="1028" name="Picture 4" descr="kakao developerì ëí ì´ë¯¸ì§ ê²ìê²°ê³¼">
            <a:extLst>
              <a:ext uri="{FF2B5EF4-FFF2-40B4-BE49-F238E27FC236}">
                <a16:creationId xmlns:a16="http://schemas.microsoft.com/office/drawing/2014/main" id="{70BD026C-8455-49FF-BF6A-D45FAC905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209" y="2385627"/>
            <a:ext cx="12287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018691-4FB5-47B0-A7BE-C4AB5DC8EA9E}"/>
              </a:ext>
            </a:extLst>
          </p:cNvPr>
          <p:cNvSpPr txBox="1"/>
          <p:nvPr/>
        </p:nvSpPr>
        <p:spPr>
          <a:xfrm>
            <a:off x="7827427" y="3614352"/>
            <a:ext cx="380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카카오 </a:t>
            </a:r>
            <a:r>
              <a:rPr lang="en-US" altLang="ko-KR" b="1" dirty="0"/>
              <a:t>API</a:t>
            </a:r>
            <a:r>
              <a:rPr lang="ko-KR" altLang="en-US" b="1" dirty="0"/>
              <a:t>를 사용하여 반경 </a:t>
            </a:r>
            <a:r>
              <a:rPr lang="en-US" altLang="ko-KR" b="1" dirty="0"/>
              <a:t>15M</a:t>
            </a:r>
            <a:r>
              <a:rPr lang="ko-KR" altLang="en-US" b="1" dirty="0"/>
              <a:t>에 제 </a:t>
            </a:r>
            <a:r>
              <a:rPr lang="en-US" altLang="ko-KR" b="1" dirty="0"/>
              <a:t>1</a:t>
            </a:r>
            <a:r>
              <a:rPr lang="ko-KR" altLang="en-US" b="1" dirty="0"/>
              <a:t>종보호시설과 제 </a:t>
            </a:r>
            <a:r>
              <a:rPr lang="en-US" altLang="ko-KR" b="1" dirty="0"/>
              <a:t>2</a:t>
            </a:r>
            <a:r>
              <a:rPr lang="ko-KR" altLang="en-US" b="1" dirty="0"/>
              <a:t>종보호시설이 있는 지 없는지 확인 가능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5929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T-S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77" y="3672589"/>
            <a:ext cx="4380954" cy="302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891133" y="965258"/>
            <a:ext cx="4047345" cy="2707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47484" y="3674716"/>
            <a:ext cx="4047345" cy="2707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4" descr="Image result for PC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342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86" y="936745"/>
            <a:ext cx="3664382" cy="270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379081" y="2026536"/>
            <a:ext cx="107144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PCA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83561" y="4910826"/>
            <a:ext cx="159530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T-SNE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HYGEN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id="{0D056E4E-A258-4545-BB76-CCEBF87F6A43}"/>
              </a:ext>
            </a:extLst>
          </p:cNvPr>
          <p:cNvSpPr/>
          <p:nvPr/>
        </p:nvSpPr>
        <p:spPr>
          <a:xfrm>
            <a:off x="2447172" y="253997"/>
            <a:ext cx="7735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1406E"/>
                </a:solidFill>
                <a:latin typeface="+mj-ea"/>
                <a:ea typeface="+mj-ea"/>
              </a:rPr>
              <a:t>-  </a:t>
            </a:r>
            <a:r>
              <a:rPr lang="ko-KR" altLang="en-US" sz="3200" b="1" dirty="0" err="1">
                <a:solidFill>
                  <a:srgbClr val="21406E"/>
                </a:solidFill>
                <a:latin typeface="+mj-ea"/>
                <a:ea typeface="+mj-ea"/>
              </a:rPr>
              <a:t>차원축소</a:t>
            </a:r>
            <a:endParaRPr lang="zh-CN" altLang="en-US" sz="3200" b="1" dirty="0">
              <a:solidFill>
                <a:srgbClr val="21406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364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순서도: 대체 처리 33">
            <a:extLst>
              <a:ext uri="{FF2B5EF4-FFF2-40B4-BE49-F238E27FC236}">
                <a16:creationId xmlns:a16="http://schemas.microsoft.com/office/drawing/2014/main" id="{920F70FF-BEC0-4FA4-A49B-B9AF3A7E7F85}"/>
              </a:ext>
            </a:extLst>
          </p:cNvPr>
          <p:cNvSpPr/>
          <p:nvPr/>
        </p:nvSpPr>
        <p:spPr>
          <a:xfrm>
            <a:off x="2470440" y="1534405"/>
            <a:ext cx="7251119" cy="3789190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동별로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 데이터 수집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동 등급별로 중첩하여 분석하여 충전소가 필요한 입지에 대해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1~5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등급 설정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1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등급에 선정된 동에 가능한 부지를 선택하여 보여줌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규제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/>
                <a:ea typeface="+mj-ea"/>
              </a:rPr>
              <a:t>웹시스템 구축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/>
              <a:ea typeface="+mj-ea"/>
            </a:endParaRPr>
          </a:p>
        </p:txBody>
      </p:sp>
      <p:sp>
        <p:nvSpPr>
          <p:cNvPr id="25" name="文本框 7">
            <a:extLst>
              <a:ext uri="{FF2B5EF4-FFF2-40B4-BE49-F238E27FC236}">
                <a16:creationId xmlns:a16="http://schemas.microsoft.com/office/drawing/2014/main" id="{30BF9358-A5F1-414B-9985-A2B1E1E844F2}"/>
              </a:ext>
            </a:extLst>
          </p:cNvPr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HYGEN – modeling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74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133919" y="861899"/>
            <a:ext cx="5514109" cy="5153891"/>
          </a:xfrm>
          <a:prstGeom prst="rect">
            <a:avLst/>
          </a:prstGeom>
          <a:solidFill>
            <a:srgbClr val="1F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수소 충전소 수요</a:t>
            </a:r>
            <a:r>
              <a:rPr lang="en-US" altLang="ko-KR" b="1" dirty="0"/>
              <a:t>]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대표 할 수 있을 정보를 </a:t>
            </a:r>
            <a:endParaRPr lang="en-US" altLang="ko-KR" dirty="0"/>
          </a:p>
          <a:p>
            <a:pPr algn="ctr"/>
            <a:r>
              <a:rPr lang="ko-KR" altLang="en-US" dirty="0"/>
              <a:t>고려 중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46992" y="861899"/>
            <a:ext cx="5514109" cy="5153891"/>
          </a:xfrm>
          <a:prstGeom prst="rect">
            <a:avLst/>
          </a:prstGeom>
          <a:solidFill>
            <a:srgbClr val="1F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주유소 데이터</a:t>
            </a:r>
            <a:r>
              <a:rPr lang="en-US" altLang="ko-KR" b="1" dirty="0"/>
              <a:t>]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동별</a:t>
            </a:r>
            <a:r>
              <a:rPr lang="ko-KR" altLang="en-US" dirty="0"/>
              <a:t> 주유소 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동별</a:t>
            </a:r>
            <a:r>
              <a:rPr lang="ko-KR" altLang="en-US" dirty="0"/>
              <a:t> 전기 충전소 수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9705" y="861899"/>
            <a:ext cx="407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1</a:t>
            </a:r>
            <a:endParaRPr lang="ko-KR" altLang="en-US" sz="4400" dirty="0">
              <a:solidFill>
                <a:schemeClr val="bg1"/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BF9358-A5F1-414B-9985-A2B1E1E844F2}"/>
              </a:ext>
            </a:extLst>
          </p:cNvPr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HYGEN – modeling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5736877" y="2837265"/>
            <a:ext cx="794084" cy="1203158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505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23037" y="861899"/>
            <a:ext cx="10345926" cy="5153891"/>
            <a:chOff x="446992" y="861899"/>
            <a:chExt cx="10345926" cy="5153891"/>
          </a:xfrm>
        </p:grpSpPr>
        <p:sp>
          <p:nvSpPr>
            <p:cNvPr id="4" name="직사각형 3"/>
            <p:cNvSpPr/>
            <p:nvPr/>
          </p:nvSpPr>
          <p:spPr>
            <a:xfrm>
              <a:off x="446992" y="861899"/>
              <a:ext cx="10345926" cy="5153891"/>
            </a:xfrm>
            <a:prstGeom prst="rect">
              <a:avLst/>
            </a:prstGeom>
            <a:solidFill>
              <a:srgbClr val="203C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[</a:t>
              </a:r>
              <a:r>
                <a:rPr lang="ko-KR" altLang="en-US" b="1" dirty="0"/>
                <a:t>구별 데이터 </a:t>
              </a:r>
              <a:r>
                <a:rPr lang="en-US" altLang="ko-KR" b="1" dirty="0"/>
                <a:t>* </a:t>
              </a:r>
              <a:r>
                <a:rPr lang="ko-KR" altLang="en-US" b="1" dirty="0"/>
                <a:t>인구 가중치</a:t>
              </a:r>
              <a:r>
                <a:rPr lang="en-US" altLang="ko-KR" b="1" dirty="0"/>
                <a:t>]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구별 </a:t>
              </a:r>
              <a:r>
                <a:rPr lang="en-US" altLang="ko-KR" dirty="0"/>
                <a:t>(</a:t>
              </a:r>
              <a:r>
                <a:rPr lang="ko-KR" altLang="en-US" dirty="0"/>
                <a:t>전기자동차 </a:t>
              </a:r>
              <a:r>
                <a:rPr lang="en-US" altLang="ko-KR" dirty="0"/>
                <a:t>+ </a:t>
              </a:r>
              <a:r>
                <a:rPr lang="ko-KR" altLang="en-US" dirty="0"/>
                <a:t>수소자동차</a:t>
              </a:r>
              <a:r>
                <a:rPr lang="en-US" altLang="ko-KR" dirty="0"/>
                <a:t>)</a:t>
              </a:r>
            </a:p>
            <a:p>
              <a:pPr algn="ctr"/>
              <a:r>
                <a:rPr lang="en-US" altLang="ko-KR" dirty="0"/>
                <a:t>*</a:t>
              </a:r>
            </a:p>
            <a:p>
              <a:pPr algn="ctr"/>
              <a:r>
                <a:rPr lang="ko-KR" altLang="en-US" dirty="0" err="1"/>
                <a:t>동별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인구수 </a:t>
              </a:r>
              <a:r>
                <a:rPr lang="en-US" altLang="ko-KR" dirty="0"/>
                <a:t>or </a:t>
              </a:r>
              <a:r>
                <a:rPr lang="ko-KR" altLang="en-US" dirty="0"/>
                <a:t>승용차 수</a:t>
              </a:r>
              <a:r>
                <a:rPr lang="en-US" altLang="ko-KR" dirty="0"/>
                <a:t>)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/>
                <a:t>동별</a:t>
              </a:r>
              <a:r>
                <a:rPr lang="ko-KR" altLang="en-US" dirty="0"/>
                <a:t> 수소자동차 수요가 늘어날 지역을</a:t>
              </a:r>
              <a:endParaRPr lang="en-US" altLang="ko-KR" dirty="0"/>
            </a:p>
            <a:p>
              <a:pPr algn="ctr"/>
              <a:r>
                <a:rPr lang="ko-KR" altLang="en-US" dirty="0"/>
                <a:t>예측하는 지표</a:t>
              </a:r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9705" y="861899"/>
              <a:ext cx="4956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2</a:t>
              </a:r>
              <a:endParaRPr lang="ko-KR" altLang="en-US" sz="4400" dirty="0">
                <a:solidFill>
                  <a:schemeClr val="bg1"/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  <p:sp>
        <p:nvSpPr>
          <p:cNvPr id="3" name="아래쪽 화살표 2"/>
          <p:cNvSpPr/>
          <p:nvPr/>
        </p:nvSpPr>
        <p:spPr>
          <a:xfrm>
            <a:off x="5843337" y="3318924"/>
            <a:ext cx="505326" cy="772209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30BF9358-A5F1-414B-9985-A2B1E1E844F2}"/>
              </a:ext>
            </a:extLst>
          </p:cNvPr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HYGEN – modeling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64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763" y="505327"/>
            <a:ext cx="8220075" cy="5915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8187" y="745170"/>
            <a:ext cx="3777916" cy="2242249"/>
          </a:xfrm>
          <a:prstGeom prst="rect">
            <a:avLst/>
          </a:prstGeom>
          <a:solidFill>
            <a:srgbClr val="20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실제로 수소 이동식 충전소를 </a:t>
            </a:r>
            <a:endParaRPr lang="en-US" altLang="ko-KR" b="1" dirty="0"/>
          </a:p>
          <a:p>
            <a:pPr algn="ctr"/>
            <a:r>
              <a:rPr lang="ko-KR" altLang="en-US" b="1" dirty="0"/>
              <a:t>배치할 수 있는 지역</a:t>
            </a:r>
          </a:p>
        </p:txBody>
      </p:sp>
    </p:spTree>
    <p:extLst>
      <p:ext uri="{BB962C8B-B14F-4D97-AF65-F5344CB8AC3E}">
        <p14:creationId xmlns:p14="http://schemas.microsoft.com/office/powerpoint/2010/main" val="94079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8105143-78E4-4A46-A76D-9ABC87B80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95" y="0"/>
            <a:ext cx="10279610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CFB8B8-D05B-4562-A2A5-9774B25BA1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469" y="3831822"/>
            <a:ext cx="377739" cy="474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5328B6-2148-4B91-99CC-E0FDFFA5A5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69" y="5999077"/>
            <a:ext cx="377739" cy="4746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1749D-7CD6-4824-AD55-3558F614991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32" y="1505778"/>
            <a:ext cx="377739" cy="474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D53BFB-986B-402E-AB40-DB447B7685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7" y="5999077"/>
            <a:ext cx="377739" cy="4746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F1A25B-68EE-45FF-A310-B8405573E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137" y="2490575"/>
            <a:ext cx="420859" cy="5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8105143-78E4-4A46-A76D-9ABC87B80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95" y="0"/>
            <a:ext cx="1027961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85DAC3-5753-4D49-B396-4343A3BBA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225" y="2155297"/>
            <a:ext cx="420859" cy="5980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4716A4-6614-461D-8648-E9F2A004A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22" y="3509963"/>
            <a:ext cx="342838" cy="4746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CFB8B8-D05B-4562-A2A5-9774B25BA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469" y="3831822"/>
            <a:ext cx="377739" cy="4746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648B6E-CF5E-48A0-8FCE-2399DC7A051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22" y="3888492"/>
            <a:ext cx="420859" cy="3613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BAC231-AFC3-4B6D-9311-57754AB2F505}"/>
              </a:ext>
            </a:extLst>
          </p:cNvPr>
          <p:cNvSpPr/>
          <p:nvPr/>
        </p:nvSpPr>
        <p:spPr>
          <a:xfrm>
            <a:off x="8102349" y="731520"/>
            <a:ext cx="18288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F80C9F-44A3-436C-A8AA-CDD3F9864B75}"/>
              </a:ext>
            </a:extLst>
          </p:cNvPr>
          <p:cNvSpPr/>
          <p:nvPr/>
        </p:nvSpPr>
        <p:spPr>
          <a:xfrm>
            <a:off x="8356349" y="731520"/>
            <a:ext cx="18288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DFCEC4-BD53-4AEB-A112-F437E74E4895}"/>
              </a:ext>
            </a:extLst>
          </p:cNvPr>
          <p:cNvSpPr/>
          <p:nvPr/>
        </p:nvSpPr>
        <p:spPr>
          <a:xfrm>
            <a:off x="8590029" y="731520"/>
            <a:ext cx="18288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CB6770-D585-4D27-890C-54F78C3CE2A6}"/>
              </a:ext>
            </a:extLst>
          </p:cNvPr>
          <p:cNvSpPr/>
          <p:nvPr/>
        </p:nvSpPr>
        <p:spPr>
          <a:xfrm>
            <a:off x="8823709" y="731520"/>
            <a:ext cx="18288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청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E137631-38F8-4EF7-8E40-5C41C2E2D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421" y="823648"/>
            <a:ext cx="420859" cy="5980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1C52B1B-F455-439E-BAA9-065E1A45ED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69" y="5999077"/>
            <a:ext cx="377739" cy="47469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68E78A5-D77F-448D-9713-472CC3F8370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7" y="5999077"/>
            <a:ext cx="377739" cy="47469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C8AE3B7-A8AE-45ED-89B4-AE6FCCDF8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02" y="4901883"/>
            <a:ext cx="342838" cy="4746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205220-7600-4B9D-9EE7-FE192650882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81" y="5195903"/>
            <a:ext cx="420859" cy="36135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8803859-5F45-4EC2-ABE1-EF485FD6057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32" y="1505778"/>
            <a:ext cx="377739" cy="4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0.07695 0.09861 " pathEditMode="fixed" rAng="0" ptsTypes="AA">
                                      <p:cBhvr>
                                        <p:cTn id="18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95 0.09861 L 0.19089 -0.0007 " pathEditMode="fixed" rAng="0" ptsTypes="AA">
                                      <p:cBhvr>
                                        <p:cTn id="2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89 -0.0007 L 0.25547 0.01412 " pathEditMode="fixed" rAng="0" ptsTypes="AA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04518 0.10787 " pathEditMode="relative" rAng="0" ptsTypes="AA">
                                      <p:cBhvr>
                                        <p:cTn id="54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0.10787 L -0.14778 0.13009 " pathEditMode="relative" rAng="0" ptsTypes="AA">
                                      <p:cBhvr>
                                        <p:cTn id="5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배경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 descr="â3ë ì ëµì°ìÂ·8ë ì ëì¬ìì 5ì¡° í¬ìâ¦ì ë¬¸ì¸ë ¥ ëê±° ì¡ì±â">
            <a:extLst>
              <a:ext uri="{FF2B5EF4-FFF2-40B4-BE49-F238E27FC236}">
                <a16:creationId xmlns:a16="http://schemas.microsoft.com/office/drawing/2014/main" id="{39EB86B3-E134-41F2-A0C1-03BDA4C5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8" y="1325723"/>
            <a:ext cx="5397982" cy="498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ìê²½ì  ì¸ê³ì ëí ì´ë¯¸ì§ ê²ìê²°ê³¼">
            <a:extLst>
              <a:ext uri="{FF2B5EF4-FFF2-40B4-BE49-F238E27FC236}">
                <a16:creationId xmlns:a16="http://schemas.microsoft.com/office/drawing/2014/main" id="{9C02028B-9B4B-47EE-8AA4-3A0E19738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32" y="1325723"/>
            <a:ext cx="5968163" cy="498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74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7156A24-B8A4-439E-81B5-5ED304C3D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95" y="0"/>
            <a:ext cx="1027961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3D30A2-246E-4D42-BCD7-CAF4C315A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22" y="3509963"/>
            <a:ext cx="342838" cy="4746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224B66-B7C1-40DC-8F6E-D43FDBABC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95" y="462046"/>
            <a:ext cx="1748135" cy="9000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EF3002-E549-410D-BA2E-52820C9D8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51" y="235893"/>
            <a:ext cx="475822" cy="6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7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-0.07982 0.1166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7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D31747-3DF5-48F8-8044-51A588E16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7"/>
          <a:stretch/>
        </p:blipFill>
        <p:spPr>
          <a:xfrm>
            <a:off x="1291354" y="450332"/>
            <a:ext cx="9609292" cy="6407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4D2035-C6CA-494C-95B5-0E3545F137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3"/>
          <a:stretch/>
        </p:blipFill>
        <p:spPr>
          <a:xfrm>
            <a:off x="1291354" y="6858000"/>
            <a:ext cx="9609292" cy="63660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29E20D-E629-4AC7-AD48-E4E93F23B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33"/>
          <a:stretch/>
        </p:blipFill>
        <p:spPr>
          <a:xfrm>
            <a:off x="1291354" y="0"/>
            <a:ext cx="9609292" cy="5499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20481A-F769-48B6-B930-E37F8BAEB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"/>
          <a:stretch/>
        </p:blipFill>
        <p:spPr>
          <a:xfrm>
            <a:off x="1291354" y="6882805"/>
            <a:ext cx="9609292" cy="64076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6AE772-2748-4806-9B92-1E4815D2F4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" r="78230"/>
          <a:stretch/>
        </p:blipFill>
        <p:spPr>
          <a:xfrm>
            <a:off x="1199448" y="549927"/>
            <a:ext cx="2091926" cy="64076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019254-C33F-4752-9740-EEA463CA2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11" y="4539294"/>
            <a:ext cx="420859" cy="5980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D2E102-B2AA-4BE0-B34F-EEBB3C49F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40" y="5399615"/>
            <a:ext cx="420859" cy="5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1.0023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1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 L 0 -2.002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9379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093729" y="1177585"/>
            <a:ext cx="4994201" cy="5114942"/>
            <a:chOff x="5906495" y="1193530"/>
            <a:chExt cx="4994201" cy="5114942"/>
          </a:xfrm>
        </p:grpSpPr>
        <p:grpSp>
          <p:nvGrpSpPr>
            <p:cNvPr id="9" name="그룹 8"/>
            <p:cNvGrpSpPr/>
            <p:nvPr/>
          </p:nvGrpSpPr>
          <p:grpSpPr>
            <a:xfrm rot="19832803">
              <a:off x="6808165" y="2186222"/>
              <a:ext cx="3288258" cy="3254356"/>
              <a:chOff x="4029217" y="2445141"/>
              <a:chExt cx="3937368" cy="3896772"/>
            </a:xfrm>
          </p:grpSpPr>
          <p:sp useBgFill="1">
            <p:nvSpPr>
              <p:cNvPr id="12" name="椭圆 4">
                <a:extLst>
                  <a:ext uri="{FF2B5EF4-FFF2-40B4-BE49-F238E27FC236}">
                    <a16:creationId xmlns:a16="http://schemas.microsoft.com/office/drawing/2014/main" id="{7B9CD15D-D7C3-45C1-A6BE-B53A868960F7}"/>
                  </a:ext>
                </a:extLst>
              </p:cNvPr>
              <p:cNvSpPr/>
              <p:nvPr/>
            </p:nvSpPr>
            <p:spPr>
              <a:xfrm>
                <a:off x="4225418" y="2482265"/>
                <a:ext cx="3741167" cy="3741167"/>
              </a:xfrm>
              <a:prstGeom prst="ellipse">
                <a:avLst/>
              </a:prstGeom>
              <a:ln w="101600">
                <a:solidFill>
                  <a:srgbClr val="0A3F7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000"/>
                  </a:lnSpc>
                </a:pP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화살표: 갈매기형 수장 19">
                <a:extLst>
                  <a:ext uri="{FF2B5EF4-FFF2-40B4-BE49-F238E27FC236}">
                    <a16:creationId xmlns:a16="http://schemas.microsoft.com/office/drawing/2014/main" id="{F2E293B0-CB31-4487-91B2-108A7C4EE3A6}"/>
                  </a:ext>
                </a:extLst>
              </p:cNvPr>
              <p:cNvSpPr/>
              <p:nvPr/>
            </p:nvSpPr>
            <p:spPr>
              <a:xfrm rot="3050951">
                <a:off x="7390247" y="2986770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화살표: 갈매기형 수장 22">
                <a:extLst>
                  <a:ext uri="{FF2B5EF4-FFF2-40B4-BE49-F238E27FC236}">
                    <a16:creationId xmlns:a16="http://schemas.microsoft.com/office/drawing/2014/main" id="{7660C5F3-44FD-4806-A24E-45D41B047210}"/>
                  </a:ext>
                </a:extLst>
              </p:cNvPr>
              <p:cNvSpPr/>
              <p:nvPr/>
            </p:nvSpPr>
            <p:spPr>
              <a:xfrm rot="7389129">
                <a:off x="7496987" y="5164517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화살표: 갈매기형 수장 23">
                <a:extLst>
                  <a:ext uri="{FF2B5EF4-FFF2-40B4-BE49-F238E27FC236}">
                    <a16:creationId xmlns:a16="http://schemas.microsoft.com/office/drawing/2014/main" id="{07C16796-6610-4B58-99FE-445F838E7B5D}"/>
                  </a:ext>
                </a:extLst>
              </p:cNvPr>
              <p:cNvSpPr/>
              <p:nvPr/>
            </p:nvSpPr>
            <p:spPr>
              <a:xfrm rot="12339151">
                <a:off x="5343875" y="5930462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1ADB4B47-C04A-4547-A323-E9D196B58C2C}"/>
                  </a:ext>
                </a:extLst>
              </p:cNvPr>
              <p:cNvSpPr/>
              <p:nvPr/>
            </p:nvSpPr>
            <p:spPr>
              <a:xfrm rot="16200000">
                <a:off x="4066290" y="4348928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화살표: 갈매기형 수장 25">
                <a:extLst>
                  <a:ext uri="{FF2B5EF4-FFF2-40B4-BE49-F238E27FC236}">
                    <a16:creationId xmlns:a16="http://schemas.microsoft.com/office/drawing/2014/main" id="{7C663B78-7747-40A5-B18D-9C4E8660042E}"/>
                  </a:ext>
                </a:extLst>
              </p:cNvPr>
              <p:cNvSpPr/>
              <p:nvPr/>
            </p:nvSpPr>
            <p:spPr>
              <a:xfrm rot="20191673">
                <a:off x="5194684" y="2445141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椭圆 10">
              <a:extLst>
                <a:ext uri="{FF2B5EF4-FFF2-40B4-BE49-F238E27FC236}">
                  <a16:creationId xmlns:a16="http://schemas.microsoft.com/office/drawing/2014/main" id="{FAE952BE-C19B-470F-A290-8EB194F4240D}"/>
                </a:ext>
              </a:extLst>
            </p:cNvPr>
            <p:cNvSpPr/>
            <p:nvPr/>
          </p:nvSpPr>
          <p:spPr>
            <a:xfrm>
              <a:off x="5906495" y="2894092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인프라 확대</a:t>
              </a:r>
              <a:endParaRPr lang="zh-CN" altLang="en-US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0">
              <a:extLst>
                <a:ext uri="{FF2B5EF4-FFF2-40B4-BE49-F238E27FC236}">
                  <a16:creationId xmlns:a16="http://schemas.microsoft.com/office/drawing/2014/main" id="{EE1EDD3E-800A-4B5D-BB5A-ECD055040403}"/>
                </a:ext>
              </a:extLst>
            </p:cNvPr>
            <p:cNvSpPr/>
            <p:nvPr/>
          </p:nvSpPr>
          <p:spPr>
            <a:xfrm>
              <a:off x="9372498" y="2014051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 err="1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수소차</a:t>
              </a:r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수요 증가</a:t>
              </a:r>
              <a:endParaRPr lang="zh-CN" altLang="en-US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0">
              <a:extLst>
                <a:ext uri="{FF2B5EF4-FFF2-40B4-BE49-F238E27FC236}">
                  <a16:creationId xmlns:a16="http://schemas.microsoft.com/office/drawing/2014/main" id="{715572F9-9A85-4898-A70B-888E41577BF6}"/>
                </a:ext>
              </a:extLst>
            </p:cNvPr>
            <p:cNvSpPr/>
            <p:nvPr/>
          </p:nvSpPr>
          <p:spPr>
            <a:xfrm>
              <a:off x="9107184" y="4167121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 관련 기술 발달</a:t>
              </a:r>
              <a:endParaRPr lang="en-US" altLang="ko-KR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0">
              <a:extLst>
                <a:ext uri="{FF2B5EF4-FFF2-40B4-BE49-F238E27FC236}">
                  <a16:creationId xmlns:a16="http://schemas.microsoft.com/office/drawing/2014/main" id="{56A42198-7D1E-4B3C-ABFE-4249DDFDA5EC}"/>
                </a:ext>
              </a:extLst>
            </p:cNvPr>
            <p:cNvSpPr/>
            <p:nvPr/>
          </p:nvSpPr>
          <p:spPr>
            <a:xfrm>
              <a:off x="7063776" y="4780273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 공급가 감소</a:t>
              </a:r>
              <a:endParaRPr lang="zh-CN" altLang="en-US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0">
              <a:extLst>
                <a:ext uri="{FF2B5EF4-FFF2-40B4-BE49-F238E27FC236}">
                  <a16:creationId xmlns:a16="http://schemas.microsoft.com/office/drawing/2014/main" id="{EEE9BD65-F712-4EEA-8931-A94336E05B3D}"/>
                </a:ext>
              </a:extLst>
            </p:cNvPr>
            <p:cNvSpPr/>
            <p:nvPr/>
          </p:nvSpPr>
          <p:spPr>
            <a:xfrm>
              <a:off x="7353348" y="1193530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접근성</a:t>
              </a:r>
              <a:endParaRPr lang="en-US" altLang="ko-KR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증가</a:t>
              </a:r>
              <a:endParaRPr lang="en-US" altLang="ko-KR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72055" y="3244345"/>
            <a:ext cx="3732615" cy="885660"/>
            <a:chOff x="3771435" y="282387"/>
            <a:chExt cx="4649129" cy="981153"/>
          </a:xfrm>
        </p:grpSpPr>
        <p:sp>
          <p:nvSpPr>
            <p:cNvPr id="21" name="流程图: 终止 5">
              <a:extLst>
                <a:ext uri="{FF2B5EF4-FFF2-40B4-BE49-F238E27FC236}">
                  <a16:creationId xmlns:a16="http://schemas.microsoft.com/office/drawing/2014/main" id="{725BCEDE-B5CF-472E-B099-47F93C2D9BE9}"/>
                </a:ext>
              </a:extLst>
            </p:cNvPr>
            <p:cNvSpPr/>
            <p:nvPr/>
          </p:nvSpPr>
          <p:spPr>
            <a:xfrm>
              <a:off x="3771435" y="282387"/>
              <a:ext cx="4649129" cy="981153"/>
            </a:xfrm>
            <a:prstGeom prst="flowChartTerminator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        이동식 수소 충전소    </a:t>
              </a:r>
              <a:endParaRPr lang="en-US" altLang="zh-CN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화살표: 위쪽 21">
              <a:extLst>
                <a:ext uri="{FF2B5EF4-FFF2-40B4-BE49-F238E27FC236}">
                  <a16:creationId xmlns:a16="http://schemas.microsoft.com/office/drawing/2014/main" id="{6AF74065-F709-448C-9244-E37FCC387DCA}"/>
                </a:ext>
              </a:extLst>
            </p:cNvPr>
            <p:cNvSpPr/>
            <p:nvPr/>
          </p:nvSpPr>
          <p:spPr>
            <a:xfrm>
              <a:off x="7416080" y="526924"/>
              <a:ext cx="371169" cy="544803"/>
            </a:xfrm>
            <a:prstGeom prst="upArrow">
              <a:avLst>
                <a:gd name="adj1" fmla="val 36666"/>
                <a:gd name="adj2" fmla="val 50000"/>
              </a:avLst>
            </a:prstGeom>
            <a:solidFill>
              <a:srgbClr val="0A3F75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갈매기형 수장 31"/>
          <p:cNvSpPr/>
          <p:nvPr/>
        </p:nvSpPr>
        <p:spPr>
          <a:xfrm>
            <a:off x="5074857" y="3413776"/>
            <a:ext cx="538364" cy="642560"/>
          </a:xfrm>
          <a:prstGeom prst="chevron">
            <a:avLst/>
          </a:prstGeom>
          <a:solidFill>
            <a:srgbClr val="0A3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文本框 7">
            <a:extLst>
              <a:ext uri="{FF2B5EF4-FFF2-40B4-BE49-F238E27FC236}">
                <a16:creationId xmlns:a16="http://schemas.microsoft.com/office/drawing/2014/main" id="{CC8BD735-A82B-416D-B819-8C34F9E780EB}"/>
              </a:ext>
            </a:extLst>
          </p:cNvPr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기대 효과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9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7"/>
          <p:cNvSpPr>
            <a:spLocks noChangeAspect="1"/>
          </p:cNvSpPr>
          <p:nvPr/>
        </p:nvSpPr>
        <p:spPr bwMode="auto">
          <a:xfrm rot="5400000">
            <a:off x="4683432" y="-2680538"/>
            <a:ext cx="2825133" cy="12192006"/>
          </a:xfrm>
          <a:prstGeom prst="rect">
            <a:avLst/>
          </a:prstGeom>
          <a:solidFill>
            <a:srgbClr val="002060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spect="1"/>
          </p:cNvSpPr>
          <p:nvPr/>
        </p:nvSpPr>
        <p:spPr>
          <a:xfrm>
            <a:off x="2879123" y="2686511"/>
            <a:ext cx="64337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210 맨발의청춘 B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8" name="任意多边形 40"/>
          <p:cNvSpPr>
            <a:spLocks noChangeAspect="1"/>
          </p:cNvSpPr>
          <p:nvPr/>
        </p:nvSpPr>
        <p:spPr bwMode="auto">
          <a:xfrm rot="5400000">
            <a:off x="8157528" y="4051583"/>
            <a:ext cx="2029971" cy="3582863"/>
          </a:xfrm>
          <a:custGeom>
            <a:avLst/>
            <a:gdLst>
              <a:gd name="connsiteX0" fmla="*/ 0 w 2029971"/>
              <a:gd name="connsiteY0" fmla="*/ 2474977 h 3582863"/>
              <a:gd name="connsiteX1" fmla="*/ 0 w 2029971"/>
              <a:gd name="connsiteY1" fmla="*/ 1103706 h 3582863"/>
              <a:gd name="connsiteX2" fmla="*/ 213109 w 2029971"/>
              <a:gd name="connsiteY2" fmla="*/ 735804 h 3582863"/>
              <a:gd name="connsiteX3" fmla="*/ 1399834 w 2029971"/>
              <a:gd name="connsiteY3" fmla="*/ 50169 h 3582863"/>
              <a:gd name="connsiteX4" fmla="*/ 1826052 w 2029971"/>
              <a:gd name="connsiteY4" fmla="*/ 50169 h 3582863"/>
              <a:gd name="connsiteX5" fmla="*/ 2029971 w 2029971"/>
              <a:gd name="connsiteY5" fmla="*/ 167984 h 3582863"/>
              <a:gd name="connsiteX6" fmla="*/ 2029971 w 2029971"/>
              <a:gd name="connsiteY6" fmla="*/ 3414879 h 3582863"/>
              <a:gd name="connsiteX7" fmla="*/ 1974392 w 2029971"/>
              <a:gd name="connsiteY7" fmla="*/ 3446990 h 3582863"/>
              <a:gd name="connsiteX8" fmla="*/ 1826052 w 2029971"/>
              <a:gd name="connsiteY8" fmla="*/ 3532695 h 3582863"/>
              <a:gd name="connsiteX9" fmla="*/ 1399834 w 2029971"/>
              <a:gd name="connsiteY9" fmla="*/ 3532695 h 3582863"/>
              <a:gd name="connsiteX10" fmla="*/ 213109 w 2029971"/>
              <a:gd name="connsiteY10" fmla="*/ 2847059 h 3582863"/>
              <a:gd name="connsiteX11" fmla="*/ 0 w 2029971"/>
              <a:gd name="connsiteY11" fmla="*/ 2474977 h 358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9971" h="3582863">
                <a:moveTo>
                  <a:pt x="0" y="2474977"/>
                </a:moveTo>
                <a:cubicBezTo>
                  <a:pt x="0" y="1103706"/>
                  <a:pt x="0" y="1103706"/>
                  <a:pt x="0" y="1103706"/>
                </a:cubicBezTo>
                <a:cubicBezTo>
                  <a:pt x="0" y="969923"/>
                  <a:pt x="96108" y="802695"/>
                  <a:pt x="213109" y="735804"/>
                </a:cubicBezTo>
                <a:cubicBezTo>
                  <a:pt x="1399834" y="50169"/>
                  <a:pt x="1399834" y="50169"/>
                  <a:pt x="1399834" y="50169"/>
                </a:cubicBezTo>
                <a:cubicBezTo>
                  <a:pt x="1516835" y="-16723"/>
                  <a:pt x="1709051" y="-16723"/>
                  <a:pt x="1826052" y="50169"/>
                </a:cubicBezTo>
                <a:lnTo>
                  <a:pt x="2029971" y="167984"/>
                </a:lnTo>
                <a:lnTo>
                  <a:pt x="2029971" y="3414879"/>
                </a:lnTo>
                <a:lnTo>
                  <a:pt x="1974392" y="3446990"/>
                </a:lnTo>
                <a:cubicBezTo>
                  <a:pt x="1826052" y="3532695"/>
                  <a:pt x="1826052" y="3532695"/>
                  <a:pt x="1826052" y="3532695"/>
                </a:cubicBezTo>
                <a:cubicBezTo>
                  <a:pt x="1709051" y="3599586"/>
                  <a:pt x="1516835" y="3599586"/>
                  <a:pt x="1399834" y="3532695"/>
                </a:cubicBezTo>
                <a:cubicBezTo>
                  <a:pt x="213109" y="2847059"/>
                  <a:pt x="213109" y="2847059"/>
                  <a:pt x="213109" y="2847059"/>
                </a:cubicBezTo>
                <a:cubicBezTo>
                  <a:pt x="96108" y="2775987"/>
                  <a:pt x="0" y="2612940"/>
                  <a:pt x="0" y="2474977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PA_任意多边形 1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 rot="5400000">
            <a:off x="10354104" y="4498732"/>
            <a:ext cx="814472" cy="9130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任意多边形 38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5400000">
            <a:off x="2677174" y="-932456"/>
            <a:ext cx="1997138" cy="3421400"/>
          </a:xfrm>
          <a:custGeom>
            <a:avLst/>
            <a:gdLst>
              <a:gd name="connsiteX0" fmla="*/ 0 w 1997138"/>
              <a:gd name="connsiteY0" fmla="*/ 3227103 h 3421400"/>
              <a:gd name="connsiteX1" fmla="*/ 0 w 1997138"/>
              <a:gd name="connsiteY1" fmla="*/ 194299 h 3421400"/>
              <a:gd name="connsiteX2" fmla="*/ 51685 w 1997138"/>
              <a:gd name="connsiteY2" fmla="*/ 164437 h 3421400"/>
              <a:gd name="connsiteX3" fmla="*/ 253378 w 1997138"/>
              <a:gd name="connsiteY3" fmla="*/ 47908 h 3421400"/>
              <a:gd name="connsiteX4" fmla="*/ 660389 w 1997138"/>
              <a:gd name="connsiteY4" fmla="*/ 47908 h 3421400"/>
              <a:gd name="connsiteX5" fmla="*/ 1793633 w 1997138"/>
              <a:gd name="connsiteY5" fmla="*/ 702645 h 3421400"/>
              <a:gd name="connsiteX6" fmla="*/ 1997138 w 1997138"/>
              <a:gd name="connsiteY6" fmla="*/ 1053967 h 3421400"/>
              <a:gd name="connsiteX7" fmla="*/ 1997138 w 1997138"/>
              <a:gd name="connsiteY7" fmla="*/ 2363442 h 3421400"/>
              <a:gd name="connsiteX8" fmla="*/ 1793633 w 1997138"/>
              <a:gd name="connsiteY8" fmla="*/ 2718756 h 3421400"/>
              <a:gd name="connsiteX9" fmla="*/ 660389 w 1997138"/>
              <a:gd name="connsiteY9" fmla="*/ 3373493 h 3421400"/>
              <a:gd name="connsiteX10" fmla="*/ 253378 w 1997138"/>
              <a:gd name="connsiteY10" fmla="*/ 3373493 h 3421400"/>
              <a:gd name="connsiteX11" fmla="*/ 53899 w 1997138"/>
              <a:gd name="connsiteY11" fmla="*/ 3258243 h 34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97138" h="3421400">
                <a:moveTo>
                  <a:pt x="0" y="3227103"/>
                </a:moveTo>
                <a:lnTo>
                  <a:pt x="0" y="194299"/>
                </a:lnTo>
                <a:lnTo>
                  <a:pt x="51685" y="164437"/>
                </a:lnTo>
                <a:cubicBezTo>
                  <a:pt x="253378" y="47908"/>
                  <a:pt x="253378" y="47908"/>
                  <a:pt x="253378" y="47908"/>
                </a:cubicBezTo>
                <a:cubicBezTo>
                  <a:pt x="365107" y="-15969"/>
                  <a:pt x="548660" y="-15969"/>
                  <a:pt x="660389" y="47908"/>
                </a:cubicBezTo>
                <a:cubicBezTo>
                  <a:pt x="1793633" y="702645"/>
                  <a:pt x="1793633" y="702645"/>
                  <a:pt x="1793633" y="702645"/>
                </a:cubicBezTo>
                <a:cubicBezTo>
                  <a:pt x="1905361" y="766522"/>
                  <a:pt x="1997138" y="926214"/>
                  <a:pt x="1997138" y="1053967"/>
                </a:cubicBezTo>
                <a:lnTo>
                  <a:pt x="1997138" y="2363442"/>
                </a:lnTo>
                <a:cubicBezTo>
                  <a:pt x="1997138" y="2495187"/>
                  <a:pt x="1905361" y="2650887"/>
                  <a:pt x="1793633" y="2718756"/>
                </a:cubicBezTo>
                <a:cubicBezTo>
                  <a:pt x="660389" y="3373493"/>
                  <a:pt x="660389" y="3373493"/>
                  <a:pt x="660389" y="3373493"/>
                </a:cubicBezTo>
                <a:cubicBezTo>
                  <a:pt x="548660" y="3437370"/>
                  <a:pt x="365107" y="3437370"/>
                  <a:pt x="253378" y="3373493"/>
                </a:cubicBezTo>
                <a:cubicBezTo>
                  <a:pt x="182551" y="3332572"/>
                  <a:pt x="116150" y="3294209"/>
                  <a:pt x="53899" y="3258243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04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3ECDE9-24F5-4302-9DE7-EC958641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86" y="487824"/>
            <a:ext cx="5968176" cy="61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4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1.</a:t>
            </a:r>
            <a:r>
              <a:rPr lang="ko-KR" altLang="en-US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 왜 </a:t>
            </a:r>
            <a:r>
              <a:rPr lang="ko-KR" altLang="en-US" sz="3200" b="1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수소차인가</a:t>
            </a:r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?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45DD3-107F-4660-950E-7B1FBCD92D91}"/>
              </a:ext>
            </a:extLst>
          </p:cNvPr>
          <p:cNvSpPr txBox="1"/>
          <p:nvPr/>
        </p:nvSpPr>
        <p:spPr>
          <a:xfrm>
            <a:off x="6587098" y="660803"/>
            <a:ext cx="4729482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수소전기차는 부품 안정성</a:t>
            </a:r>
            <a:r>
              <a:rPr lang="en-US" altLang="ko-KR" dirty="0"/>
              <a:t>, </a:t>
            </a:r>
            <a:r>
              <a:rPr lang="ko-KR" altLang="en-US" dirty="0"/>
              <a:t>높은 생산 원가</a:t>
            </a:r>
            <a:r>
              <a:rPr lang="en-US" altLang="ko-KR" dirty="0"/>
              <a:t>, </a:t>
            </a:r>
            <a:r>
              <a:rPr lang="ko-KR" altLang="en-US" dirty="0"/>
              <a:t>연료 조달 등의 여러 기술적 난제에도 불구하고 </a:t>
            </a:r>
            <a:r>
              <a:rPr lang="ko-KR" altLang="en-US" b="1" dirty="0"/>
              <a:t>긴 주행거리</a:t>
            </a:r>
            <a:r>
              <a:rPr lang="en-US" altLang="ko-KR" b="1" dirty="0"/>
              <a:t>, </a:t>
            </a:r>
            <a:r>
              <a:rPr lang="ko-KR" altLang="en-US" b="1" dirty="0"/>
              <a:t>짧은 충전시간</a:t>
            </a:r>
            <a:r>
              <a:rPr lang="en-US" altLang="ko-KR" b="1" dirty="0"/>
              <a:t>, </a:t>
            </a:r>
            <a:r>
              <a:rPr lang="ko-KR" altLang="en-US" b="1" dirty="0" err="1"/>
              <a:t>친환경성</a:t>
            </a:r>
            <a:r>
              <a:rPr lang="en-US" altLang="ko-KR" b="1" dirty="0"/>
              <a:t>, </a:t>
            </a:r>
            <a:r>
              <a:rPr lang="ko-KR" altLang="en-US" b="1" dirty="0"/>
              <a:t>대형차 적용가능성 </a:t>
            </a:r>
            <a:r>
              <a:rPr lang="ko-KR" altLang="en-US" dirty="0"/>
              <a:t>등의 장점을 가지고 있음</a:t>
            </a:r>
            <a:br>
              <a:rPr lang="ko-KR" altLang="en-US" dirty="0"/>
            </a:br>
            <a:endParaRPr lang="ko-KR" altLang="en-US" dirty="0"/>
          </a:p>
          <a:p>
            <a:r>
              <a:rPr lang="en-US" altLang="ko-KR" dirty="0"/>
              <a:t>•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en-US" dirty="0"/>
              <a:t>EU </a:t>
            </a:r>
            <a:r>
              <a:rPr lang="ko-KR" altLang="en-US" dirty="0"/>
              <a:t>등 글로벌 선진국이 </a:t>
            </a:r>
            <a:r>
              <a:rPr lang="ko-KR" altLang="en-US" b="1" dirty="0"/>
              <a:t>수소 사회로의 전환을 지향하는 점</a:t>
            </a:r>
            <a:r>
              <a:rPr lang="ko-KR" altLang="en-US" dirty="0"/>
              <a:t> 역시 향후 </a:t>
            </a:r>
            <a:r>
              <a:rPr lang="ko-KR" altLang="en-US" dirty="0" err="1"/>
              <a:t>친환경차의</a:t>
            </a:r>
            <a:r>
              <a:rPr lang="ko-KR" altLang="en-US" dirty="0"/>
              <a:t> 대안 중 하나로 수소전기차가 각광받게 하는 요인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•  </a:t>
            </a:r>
            <a:r>
              <a:rPr lang="ko-KR" altLang="en-US" dirty="0"/>
              <a:t>현대차의 </a:t>
            </a:r>
            <a:r>
              <a:rPr lang="ko-KR" altLang="en-US" dirty="0" err="1"/>
              <a:t>수소전기차</a:t>
            </a:r>
            <a:r>
              <a:rPr lang="ko-KR" altLang="en-US" dirty="0"/>
              <a:t> 양산체제 구축은 글로벌 업체보다 </a:t>
            </a:r>
            <a:r>
              <a:rPr lang="en-US" altLang="ko-KR" dirty="0"/>
              <a:t>2</a:t>
            </a:r>
            <a:r>
              <a:rPr lang="ko-KR" altLang="en-US" dirty="0"/>
              <a:t>년이 빠른 것으로 </a:t>
            </a:r>
            <a:r>
              <a:rPr lang="ko-KR" altLang="en-US" dirty="0" err="1"/>
              <a:t>양산차</a:t>
            </a:r>
            <a:r>
              <a:rPr lang="ko-KR" altLang="en-US" dirty="0"/>
              <a:t> 기술의 글로벌 선도 역할을 하는데 크게 기여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   → </a:t>
            </a:r>
            <a:r>
              <a:rPr lang="en-US" altLang="ko-KR" b="1" dirty="0"/>
              <a:t>18</a:t>
            </a:r>
            <a:r>
              <a:rPr lang="ko-KR" altLang="en-US" b="1" dirty="0"/>
              <a:t>년 현재 국내 </a:t>
            </a:r>
            <a:r>
              <a:rPr lang="ko-KR" altLang="en-US" b="1" dirty="0" err="1"/>
              <a:t>수소전기차</a:t>
            </a:r>
            <a:r>
              <a:rPr lang="en-US" altLang="ko-KR" b="1" dirty="0"/>
              <a:t>(</a:t>
            </a:r>
            <a:r>
              <a:rPr lang="ko-KR" altLang="en-US" b="1" dirty="0" err="1"/>
              <a:t>완성차</a:t>
            </a:r>
            <a:r>
              <a:rPr lang="ko-KR" altLang="en-US" b="1" dirty="0"/>
              <a:t> 기준</a:t>
            </a:r>
            <a:r>
              <a:rPr lang="en-US" altLang="ko-KR" b="1" dirty="0"/>
              <a:t>) </a:t>
            </a:r>
            <a:r>
              <a:rPr lang="ko-KR" altLang="en-US" b="1" dirty="0"/>
              <a:t>국산화율은 </a:t>
            </a:r>
            <a:r>
              <a:rPr lang="en-US" altLang="ko-KR" b="1" dirty="0"/>
              <a:t>95% </a:t>
            </a:r>
            <a:r>
              <a:rPr lang="ko-KR" altLang="en-US" b="1" dirty="0"/>
              <a:t>수준</a:t>
            </a:r>
            <a:endParaRPr lang="ko-KR" altLang="en-US" dirty="0"/>
          </a:p>
          <a:p>
            <a:pPr latinLnBrk="1"/>
            <a:endParaRPr lang="ko-KR" altLang="ko-KR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2D531A-11A0-A947-ACA9-29993ED55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5" y="1033909"/>
            <a:ext cx="5328770" cy="51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228083"/>
            <a:ext cx="1007399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2.</a:t>
            </a:r>
            <a:r>
              <a:rPr lang="ko-KR" altLang="en-US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 학습 라벨</a:t>
            </a:r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수소 충전 수요</a:t>
            </a:r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는</a:t>
            </a:r>
            <a:r>
              <a:rPr lang="en-US" altLang="ko-KR" sz="32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?</a:t>
            </a:r>
            <a:endParaRPr lang="en-US" altLang="zh-CN" sz="32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6C348-38DA-7747-B827-5DDF22A4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76" y="1705389"/>
            <a:ext cx="5041900" cy="392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D6C78-AB35-A746-A403-41495DEA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16" y="1987550"/>
            <a:ext cx="5092700" cy="2882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4FF67-1A26-4541-AB9C-EF0E661BDA17}"/>
              </a:ext>
            </a:extLst>
          </p:cNvPr>
          <p:cNvSpPr txBox="1"/>
          <p:nvPr/>
        </p:nvSpPr>
        <p:spPr>
          <a:xfrm>
            <a:off x="6590231" y="5912943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</a:t>
            </a:r>
            <a:r>
              <a:rPr lang="ko-KR" altLang="en-US" dirty="0"/>
              <a:t> 수소충전소의 </a:t>
            </a:r>
            <a:r>
              <a:rPr lang="ko-KR" altLang="en-US" dirty="0" err="1"/>
              <a:t>수소판매량</a:t>
            </a:r>
            <a:r>
              <a:rPr lang="ko-KR" altLang="en-US" dirty="0"/>
              <a:t> 분석 및 모델링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lh5.googleusercontent.com/Kwcqua02No74Rao5WXqP0BXcxqTGu2HlBOpEtnxrm5jwQ4fJAGkDP9mraR06a9NaBg3HwQ_iU-f_FZDGz-5CPcBmuTgoEajTT_ZUyGvYSXV7IoZVcwtgZ4NEPz0Liy7aZYaeeNYCHe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775" y1="5500" x2="48034" y2="8250"/>
                        <a14:foregroundMark x1="12079" y1="11250" x2="7935" y2="66500"/>
                        <a14:foregroundMark x1="3792" y1="18500" x2="7163" y2="78250"/>
                        <a14:foregroundMark x1="53933" y1="7000" x2="53511" y2="95250"/>
                        <a14:foregroundMark x1="52528" y1="92750" x2="98666" y2="94250"/>
                        <a14:foregroundMark x1="98315" y1="94250" x2="98034" y2="7000"/>
                        <a14:foregroundMark x1="98034" y1="7000" x2="53441" y2="2750"/>
                        <a14:foregroundMark x1="53301" y1="3250" x2="96770" y2="83250"/>
                        <a14:foregroundMark x1="59270" y1="80500" x2="91152" y2="19250"/>
                        <a14:foregroundMark x1="95295" y1="29000" x2="94452" y2="80250"/>
                        <a14:foregroundMark x1="88272" y1="81750" x2="60885" y2="45750"/>
                        <a14:foregroundMark x1="6671" y1="55250" x2="21419" y2="65750"/>
                        <a14:foregroundMark x1="772" y1="29750" x2="3511" y2="52750"/>
                        <a14:foregroundMark x1="62430" y1="91250" x2="95787" y2="5500"/>
                        <a14:foregroundMark x1="41643" y1="12000" x2="40169" y2="80500"/>
                        <a14:foregroundMark x1="28441" y1="90000" x2="10393" y2="84750"/>
                        <a14:foregroundMark x1="61306" y1="57250" x2="81812" y2="24500"/>
                        <a14:foregroundMark x1="12640" y1="41000" x2="45787" y2="38250"/>
                        <a14:foregroundMark x1="45787" y1="38250" x2="4494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86" y="1521852"/>
            <a:ext cx="11611309" cy="38100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국내 상황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0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D7E508-3B81-4FC3-9AA8-C0D6C8736D0F}"/>
              </a:ext>
            </a:extLst>
          </p:cNvPr>
          <p:cNvSpPr/>
          <p:nvPr/>
        </p:nvSpPr>
        <p:spPr>
          <a:xfrm>
            <a:off x="5606446" y="5611614"/>
            <a:ext cx="640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출처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: 2019. 05.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문재인정부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100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대 국정과제 추진실적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7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76303" y="6039916"/>
            <a:ext cx="6865495" cy="45719"/>
          </a:xfrm>
          <a:prstGeom prst="rect">
            <a:avLst/>
          </a:prstGeom>
          <a:solidFill>
            <a:schemeClr val="dk1">
              <a:alpha val="37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https://lh6.googleusercontent.com/FQCgAutgDz8JtknKgr8U-ELu8rf594U4uptMX7dQJebiSkTVErCIU41YLGTePkU9p_GhIVYmVECx4wxuXmbE4kRXa30roC9LV_gr-wh48b77h22sk9YA9Q7KpcGzAXZ_oLEdVRTegq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8" y="1677792"/>
            <a:ext cx="5762223" cy="347882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문제점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3775" y="3093397"/>
            <a:ext cx="5288811" cy="10116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ì ê¸°ì°¨ ì¶©ì ì ì¤ì¹ë¹ì©ì ëí ì´ë¯¸ì§ ê²ìê²°ê³¼">
            <a:extLst>
              <a:ext uri="{FF2B5EF4-FFF2-40B4-BE49-F238E27FC236}">
                <a16:creationId xmlns:a16="http://schemas.microsoft.com/office/drawing/2014/main" id="{40BFD1CD-96D8-4B4F-A8DD-314A9F3F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341" y="1634906"/>
            <a:ext cx="6182949" cy="359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740848-F695-4580-8621-25902D3CA2BA}"/>
              </a:ext>
            </a:extLst>
          </p:cNvPr>
          <p:cNvSpPr txBox="1"/>
          <p:nvPr/>
        </p:nvSpPr>
        <p:spPr>
          <a:xfrm>
            <a:off x="1962595" y="5443400"/>
            <a:ext cx="865889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defRPr>
            </a:lvl1pPr>
          </a:lstStyle>
          <a:p>
            <a:r>
              <a:rPr lang="en-US" altLang="ko-KR" dirty="0"/>
              <a:t>               15</a:t>
            </a:r>
            <a:r>
              <a:rPr lang="ko-KR" altLang="en-US" dirty="0"/>
              <a:t>개                 </a:t>
            </a:r>
            <a:r>
              <a:rPr lang="en-US" altLang="ko-KR" dirty="0"/>
              <a:t>vs          3400</a:t>
            </a:r>
            <a:r>
              <a:rPr lang="ko-KR" altLang="en-US" dirty="0"/>
              <a:t>개</a:t>
            </a:r>
            <a:r>
              <a:rPr lang="en-US" altLang="ko-KR" dirty="0"/>
              <a:t>        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65C364-C317-49BE-A907-48E124393BD1}"/>
              </a:ext>
            </a:extLst>
          </p:cNvPr>
          <p:cNvSpPr txBox="1"/>
          <p:nvPr/>
        </p:nvSpPr>
        <p:spPr>
          <a:xfrm>
            <a:off x="2728985" y="1215232"/>
            <a:ext cx="132025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defRPr>
            </a:lvl1pPr>
          </a:lstStyle>
          <a:p>
            <a:r>
              <a:rPr lang="ko-KR" altLang="en-US" sz="2400" dirty="0" err="1"/>
              <a:t>수소차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EF146F-1ED8-4832-BA68-44C20B77D0F9}"/>
              </a:ext>
            </a:extLst>
          </p:cNvPr>
          <p:cNvSpPr txBox="1"/>
          <p:nvPr/>
        </p:nvSpPr>
        <p:spPr>
          <a:xfrm>
            <a:off x="8547104" y="1253545"/>
            <a:ext cx="125646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defRPr>
            </a:lvl1pPr>
          </a:lstStyle>
          <a:p>
            <a:r>
              <a:rPr lang="ko-KR" altLang="en-US" sz="2400" dirty="0"/>
              <a:t>전기차</a:t>
            </a:r>
          </a:p>
        </p:txBody>
      </p:sp>
    </p:spTree>
    <p:extLst>
      <p:ext uri="{BB962C8B-B14F-4D97-AF65-F5344CB8AC3E}">
        <p14:creationId xmlns:p14="http://schemas.microsoft.com/office/powerpoint/2010/main" val="23982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문제점 해결방안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7097031" y="1685082"/>
            <a:ext cx="3432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비용을 획기적으로 줄인</a:t>
            </a:r>
          </a:p>
          <a:p>
            <a:r>
              <a:rPr lang="ko-KR" altLang="en-US" sz="2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이동식수소충전소</a:t>
            </a:r>
            <a:endParaRPr lang="zh-CN" altLang="en-US" sz="24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矩形 13"/>
          <p:cNvSpPr/>
          <p:nvPr/>
        </p:nvSpPr>
        <p:spPr>
          <a:xfrm>
            <a:off x="7150308" y="2802483"/>
            <a:ext cx="5041692" cy="198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설비가 구축된 이동형 충전소</a:t>
            </a:r>
            <a:endParaRPr lang="en-US" altLang="ko-KR" sz="1600" dirty="0">
              <a:latin typeface="Arial" panose="020B0604020202020204" pitchFamily="34" charset="0"/>
              <a:ea typeface="나눔스퀘어 ExtraBold" panose="020B0600000101010101"/>
            </a:endParaRP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접근용이성</a:t>
            </a:r>
            <a:endParaRPr lang="en-US" altLang="zh-CN" sz="1600" dirty="0">
              <a:latin typeface="Arial" panose="020B0604020202020204" pitchFamily="34" charset="0"/>
              <a:ea typeface="나눔스퀘어 ExtraBold" panose="020B0600000101010101"/>
            </a:endParaRP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기존 충전소의 대비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70%</a:t>
            </a:r>
            <a:r>
              <a:rPr lang="ko-KR" altLang="en-US" sz="16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의 부지</a:t>
            </a:r>
            <a:endParaRPr lang="en-US" altLang="ko-KR" sz="1600" dirty="0">
              <a:solidFill>
                <a:srgbClr val="FF0000"/>
              </a:solidFill>
              <a:latin typeface="Arial" panose="020B0604020202020204" pitchFamily="34" charset="0"/>
              <a:ea typeface="나눔스퀘어 ExtraBold" panose="020B0600000101010101"/>
            </a:endParaRP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기존 충전소 대비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20</a:t>
            </a:r>
            <a:r>
              <a:rPr lang="ko-KR" altLang="en-US" sz="16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억원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ea typeface="나눔스퀘어 ExtraBold" panose="020B0600000101010101"/>
              </a:rPr>
              <a:t>절감</a:t>
            </a:r>
            <a:endParaRPr lang="en-US" altLang="ko-KR" sz="1600" dirty="0">
              <a:latin typeface="Arial" panose="020B0604020202020204" pitchFamily="34" charset="0"/>
              <a:ea typeface="나눔스퀘어 ExtraBold" panose="020B0600000101010101"/>
            </a:endParaRPr>
          </a:p>
        </p:txBody>
      </p:sp>
      <p:pic>
        <p:nvPicPr>
          <p:cNvPr id="9" name="Picture 2" descr="http://www.hylium-industries.com/data/gallery/5a8241702f838444613049dk4.jpg">
            <a:extLst>
              <a:ext uri="{FF2B5EF4-FFF2-40B4-BE49-F238E27FC236}">
                <a16:creationId xmlns:a16="http://schemas.microsoft.com/office/drawing/2014/main" id="{C75A6B13-0308-4B6C-9179-FC283F116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3556" r="6753" b="11283"/>
          <a:stretch/>
        </p:blipFill>
        <p:spPr bwMode="auto">
          <a:xfrm>
            <a:off x="283982" y="1685082"/>
            <a:ext cx="6624320" cy="3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6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/>
          <p:cNvSpPr>
            <a:spLocks noChangeAspect="1"/>
          </p:cNvSpPr>
          <p:nvPr/>
        </p:nvSpPr>
        <p:spPr bwMode="auto">
          <a:xfrm rot="5400000">
            <a:off x="4683433" y="-2680538"/>
            <a:ext cx="2825133" cy="12192006"/>
          </a:xfrm>
          <a:prstGeom prst="rect">
            <a:avLst/>
          </a:prstGeom>
          <a:solidFill>
            <a:srgbClr val="002060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8"/>
          <p:cNvSpPr txBox="1">
            <a:spLocks noChangeAspect="1"/>
          </p:cNvSpPr>
          <p:nvPr/>
        </p:nvSpPr>
        <p:spPr>
          <a:xfrm>
            <a:off x="3920015" y="2498699"/>
            <a:ext cx="43519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210 맨발의청춘 B" panose="02020603020101020101" pitchFamily="18" charset="-127"/>
                <a:ea typeface="微软雅黑" panose="020B0503020204020204" pitchFamily="34" charset="-122"/>
              </a:rPr>
              <a:t>HYGEN</a:t>
            </a:r>
            <a:endParaRPr lang="zh-CN" altLang="en-US" sz="8800" dirty="0">
              <a:solidFill>
                <a:schemeClr val="bg1"/>
              </a:solidFill>
              <a:latin typeface="210 맨발의청춘 B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B0809443-815E-4B26-A8D9-02DAADD4175D}"/>
              </a:ext>
            </a:extLst>
          </p:cNvPr>
          <p:cNvSpPr txBox="1"/>
          <p:nvPr/>
        </p:nvSpPr>
        <p:spPr>
          <a:xfrm>
            <a:off x="2315322" y="4155808"/>
            <a:ext cx="75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수소 이동충전소 최적입지 추천 시스템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49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52F99BBA-D137-4DAA-8AA2-2B99ED83C184}"/>
              </a:ext>
            </a:extLst>
          </p:cNvPr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C71254E5-8544-45A4-84BD-4528D13200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770581E0-B2E8-4DCA-8BFD-041D788677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62D8575E-3720-4453-BC8A-1738EB282FD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27447607-5778-4BB3-96A3-3CA9525AA3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7A16D14C-BB50-4E04-8FF5-5C2BE61697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7">
            <a:extLst>
              <a:ext uri="{FF2B5EF4-FFF2-40B4-BE49-F238E27FC236}">
                <a16:creationId xmlns:a16="http://schemas.microsoft.com/office/drawing/2014/main" id="{E49FD6A1-626B-4D47-9DA8-68819E87F32E}"/>
              </a:ext>
            </a:extLst>
          </p:cNvPr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데이터 분석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id="{2C847C87-5ABE-4CEB-89FD-9FF2E9A907CC}"/>
              </a:ext>
            </a:extLst>
          </p:cNvPr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>
            <a:extLst>
              <a:ext uri="{FF2B5EF4-FFF2-40B4-BE49-F238E27FC236}">
                <a16:creationId xmlns:a16="http://schemas.microsoft.com/office/drawing/2014/main" id="{20A6ABB3-F3BC-4044-8A70-C2362C861112}"/>
              </a:ext>
            </a:extLst>
          </p:cNvPr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AAC239B-249B-4456-B04F-84DF93B12D55}"/>
              </a:ext>
            </a:extLst>
          </p:cNvPr>
          <p:cNvGrpSpPr/>
          <p:nvPr/>
        </p:nvGrpSpPr>
        <p:grpSpPr>
          <a:xfrm>
            <a:off x="1025600" y="1316417"/>
            <a:ext cx="3260725" cy="3260725"/>
            <a:chOff x="948635" y="1095373"/>
            <a:chExt cx="3260725" cy="3260725"/>
          </a:xfrm>
        </p:grpSpPr>
        <p:graphicFrame>
          <p:nvGraphicFramePr>
            <p:cNvPr id="55" name="개체 54">
              <a:extLst>
                <a:ext uri="{FF2B5EF4-FFF2-40B4-BE49-F238E27FC236}">
                  <a16:creationId xmlns:a16="http://schemas.microsoft.com/office/drawing/2014/main" id="{331D40C3-BC23-48D8-A7E0-D7653F9C22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48635" y="1095373"/>
            <a:ext cx="3260725" cy="3260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r:id="rId3" imgW="5091840" imgH="5091840" progId="">
                    <p:embed/>
                  </p:oleObj>
                </mc:Choice>
                <mc:Fallback>
                  <p:oleObj r:id="rId3" imgW="5091840" imgH="5091840" progId="">
                    <p:embed/>
                    <p:pic>
                      <p:nvPicPr>
                        <p:cNvPr id="55" name="개체 54">
                          <a:extLst>
                            <a:ext uri="{FF2B5EF4-FFF2-40B4-BE49-F238E27FC236}">
                              <a16:creationId xmlns:a16="http://schemas.microsoft.com/office/drawing/2014/main" id="{331D40C3-BC23-48D8-A7E0-D7653F9C221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48635" y="1095373"/>
                          <a:ext cx="3260725" cy="3260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C4226DC-09B3-40CA-9D9D-AA423190BCD1}"/>
                </a:ext>
              </a:extLst>
            </p:cNvPr>
            <p:cNvSpPr/>
            <p:nvPr/>
          </p:nvSpPr>
          <p:spPr>
            <a:xfrm>
              <a:off x="1225305" y="1917699"/>
              <a:ext cx="2762250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[</a:t>
              </a:r>
              <a:r>
                <a:rPr lang="ko-KR" altLang="en-US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인구 데이터</a:t>
              </a:r>
              <a:r>
                <a:rPr lang="en-US" altLang="ko-KR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]</a:t>
              </a:r>
              <a:endParaRPr lang="ko-KR" alt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CD64CBD-1277-415D-934B-5CA225FEE0CB}"/>
              </a:ext>
            </a:extLst>
          </p:cNvPr>
          <p:cNvGrpSpPr/>
          <p:nvPr/>
        </p:nvGrpSpPr>
        <p:grpSpPr>
          <a:xfrm>
            <a:off x="4646087" y="487956"/>
            <a:ext cx="3108325" cy="3108325"/>
            <a:chOff x="7524749" y="1616075"/>
            <a:chExt cx="3108325" cy="3108325"/>
          </a:xfrm>
        </p:grpSpPr>
        <p:graphicFrame>
          <p:nvGraphicFramePr>
            <p:cNvPr id="58" name="개체 57">
              <a:extLst>
                <a:ext uri="{FF2B5EF4-FFF2-40B4-BE49-F238E27FC236}">
                  <a16:creationId xmlns:a16="http://schemas.microsoft.com/office/drawing/2014/main" id="{BE93C6D6-3CB1-41DC-8676-8941D03B8D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524749" y="1616075"/>
            <a:ext cx="3108325" cy="310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r:id="rId5" imgW="4609440" imgH="4609440" progId="">
                    <p:embed/>
                  </p:oleObj>
                </mc:Choice>
                <mc:Fallback>
                  <p:oleObj r:id="rId5" imgW="4609440" imgH="4609440" progId="">
                    <p:embed/>
                    <p:pic>
                      <p:nvPicPr>
                        <p:cNvPr id="58" name="개체 57">
                          <a:extLst>
                            <a:ext uri="{FF2B5EF4-FFF2-40B4-BE49-F238E27FC236}">
                              <a16:creationId xmlns:a16="http://schemas.microsoft.com/office/drawing/2014/main" id="{BE93C6D6-3CB1-41DC-8676-8941D03B8DC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524749" y="1616075"/>
                          <a:ext cx="3108325" cy="3108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B4571D-2332-4CC5-8046-96C7A971DE4C}"/>
                </a:ext>
              </a:extLst>
            </p:cNvPr>
            <p:cNvSpPr/>
            <p:nvPr/>
          </p:nvSpPr>
          <p:spPr>
            <a:xfrm>
              <a:off x="7783512" y="2266950"/>
              <a:ext cx="2762250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[</a:t>
              </a:r>
              <a:r>
                <a:rPr lang="ko-KR" altLang="en-US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규제 데이터</a:t>
              </a:r>
              <a:r>
                <a:rPr lang="en-US" altLang="ko-KR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]</a:t>
              </a:r>
              <a:endParaRPr lang="ko-KR" alt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11B8532-7E46-4D4A-8F8C-085D340F315E}"/>
              </a:ext>
            </a:extLst>
          </p:cNvPr>
          <p:cNvGrpSpPr/>
          <p:nvPr/>
        </p:nvGrpSpPr>
        <p:grpSpPr>
          <a:xfrm>
            <a:off x="8325680" y="1206698"/>
            <a:ext cx="2762250" cy="2698750"/>
            <a:chOff x="2635249" y="3965576"/>
            <a:chExt cx="2762250" cy="2698750"/>
          </a:xfrm>
        </p:grpSpPr>
        <p:graphicFrame>
          <p:nvGraphicFramePr>
            <p:cNvPr id="61" name="개체 60">
              <a:extLst>
                <a:ext uri="{FF2B5EF4-FFF2-40B4-BE49-F238E27FC236}">
                  <a16:creationId xmlns:a16="http://schemas.microsoft.com/office/drawing/2014/main" id="{2A9B68AB-C1CF-4F08-BF8C-095DF6D753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999" y="3965576"/>
            <a:ext cx="2698750" cy="2698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r:id="rId7" imgW="3860280" imgH="3860280" progId="">
                    <p:embed/>
                  </p:oleObj>
                </mc:Choice>
                <mc:Fallback>
                  <p:oleObj r:id="rId7" imgW="3860280" imgH="3860280" progId="">
                    <p:embed/>
                    <p:pic>
                      <p:nvPicPr>
                        <p:cNvPr id="61" name="개체 60">
                          <a:extLst>
                            <a:ext uri="{FF2B5EF4-FFF2-40B4-BE49-F238E27FC236}">
                              <a16:creationId xmlns:a16="http://schemas.microsoft.com/office/drawing/2014/main" id="{2A9B68AB-C1CF-4F08-BF8C-095DF6D753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66999" y="3965576"/>
                          <a:ext cx="2698750" cy="2698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DB3998-DC2D-46FF-B039-7ED8443F5F59}"/>
                </a:ext>
              </a:extLst>
            </p:cNvPr>
            <p:cNvSpPr/>
            <p:nvPr/>
          </p:nvSpPr>
          <p:spPr>
            <a:xfrm>
              <a:off x="2635249" y="4611688"/>
              <a:ext cx="2762250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[</a:t>
              </a:r>
              <a:r>
                <a:rPr lang="ko-KR" altLang="en-US" sz="2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충전소 데이터</a:t>
              </a:r>
              <a:r>
                <a:rPr lang="en-US" altLang="ko-KR" sz="2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]</a:t>
              </a:r>
              <a:endParaRPr lang="ko-KR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C3D94B7-900D-46B1-B42F-997500A4D24A}"/>
              </a:ext>
            </a:extLst>
          </p:cNvPr>
          <p:cNvGrpSpPr/>
          <p:nvPr/>
        </p:nvGrpSpPr>
        <p:grpSpPr>
          <a:xfrm>
            <a:off x="3738533" y="3950095"/>
            <a:ext cx="2884544" cy="2551907"/>
            <a:chOff x="3738533" y="3950095"/>
            <a:chExt cx="2884544" cy="2551907"/>
          </a:xfrm>
        </p:grpSpPr>
        <p:graphicFrame>
          <p:nvGraphicFramePr>
            <p:cNvPr id="64" name="개체 63">
              <a:extLst>
                <a:ext uri="{FF2B5EF4-FFF2-40B4-BE49-F238E27FC236}">
                  <a16:creationId xmlns:a16="http://schemas.microsoft.com/office/drawing/2014/main" id="{AF951703-4F8F-4A31-8B67-48D474F6A6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04852" y="3950095"/>
            <a:ext cx="2551907" cy="2551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r:id="rId9" imgW="4596480" imgH="4596480" progId="">
                    <p:embed/>
                  </p:oleObj>
                </mc:Choice>
                <mc:Fallback>
                  <p:oleObj r:id="rId9" imgW="4596480" imgH="4596480" progId="">
                    <p:embed/>
                    <p:pic>
                      <p:nvPicPr>
                        <p:cNvPr id="64" name="개체 63">
                          <a:extLst>
                            <a:ext uri="{FF2B5EF4-FFF2-40B4-BE49-F238E27FC236}">
                              <a16:creationId xmlns:a16="http://schemas.microsoft.com/office/drawing/2014/main" id="{AF951703-4F8F-4A31-8B67-48D474F6A61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04852" y="3950095"/>
                          <a:ext cx="2551907" cy="25519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2A13A0F-611F-42E3-8A85-9A26E707BDDA}"/>
                </a:ext>
              </a:extLst>
            </p:cNvPr>
            <p:cNvSpPr/>
            <p:nvPr/>
          </p:nvSpPr>
          <p:spPr>
            <a:xfrm>
              <a:off x="3738533" y="4508894"/>
              <a:ext cx="2884544" cy="6365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[</a:t>
              </a:r>
              <a:r>
                <a:rPr lang="ko-KR" altLang="en-US" sz="2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사업체 데이터</a:t>
              </a:r>
              <a:r>
                <a:rPr lang="en-US" altLang="ko-KR" sz="2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]</a:t>
              </a:r>
              <a:endPara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B36088C-7844-427D-AA93-E37748E1BAFD}"/>
              </a:ext>
            </a:extLst>
          </p:cNvPr>
          <p:cNvGrpSpPr/>
          <p:nvPr/>
        </p:nvGrpSpPr>
        <p:grpSpPr>
          <a:xfrm>
            <a:off x="6490549" y="3783011"/>
            <a:ext cx="2762250" cy="1960564"/>
            <a:chOff x="6490549" y="3783011"/>
            <a:chExt cx="2762250" cy="1960564"/>
          </a:xfrm>
        </p:grpSpPr>
        <p:graphicFrame>
          <p:nvGraphicFramePr>
            <p:cNvPr id="67" name="개체 66">
              <a:extLst>
                <a:ext uri="{FF2B5EF4-FFF2-40B4-BE49-F238E27FC236}">
                  <a16:creationId xmlns:a16="http://schemas.microsoft.com/office/drawing/2014/main" id="{FA8D75D1-C935-4A31-BC20-D2B5A16BF3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91392" y="3783011"/>
            <a:ext cx="1960564" cy="1960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r:id="rId11" imgW="2895120" imgH="2895120" progId="">
                    <p:embed/>
                  </p:oleObj>
                </mc:Choice>
                <mc:Fallback>
                  <p:oleObj r:id="rId11" imgW="2895120" imgH="2895120" progId="">
                    <p:embed/>
                    <p:pic>
                      <p:nvPicPr>
                        <p:cNvPr id="67" name="개체 66">
                          <a:extLst>
                            <a:ext uri="{FF2B5EF4-FFF2-40B4-BE49-F238E27FC236}">
                              <a16:creationId xmlns:a16="http://schemas.microsoft.com/office/drawing/2014/main" id="{FA8D75D1-C935-4A31-BC20-D2B5A16BF3D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891392" y="3783011"/>
                          <a:ext cx="1960564" cy="19605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260B30A-DC7B-4846-999B-11DC84A22C2B}"/>
                </a:ext>
              </a:extLst>
            </p:cNvPr>
            <p:cNvSpPr/>
            <p:nvPr/>
          </p:nvSpPr>
          <p:spPr>
            <a:xfrm>
              <a:off x="6490549" y="4156470"/>
              <a:ext cx="2762250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[</a:t>
              </a:r>
              <a:r>
                <a:rPr lang="ko-KR" altLang="en-US" sz="1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가능부지 데이터</a:t>
              </a:r>
              <a:r>
                <a:rPr lang="en-US" altLang="ko-KR" sz="1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]</a:t>
              </a:r>
              <a:endPara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94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77676"/>
            <a:ext cx="5502081" cy="442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6" y="977676"/>
            <a:ext cx="5397553" cy="4484231"/>
          </a:xfrm>
          <a:prstGeom prst="rect">
            <a:avLst/>
          </a:prstGeom>
        </p:spPr>
      </p:pic>
      <p:grpSp>
        <p:nvGrpSpPr>
          <p:cNvPr id="7" name="组合 1">
            <a:extLst>
              <a:ext uri="{FF2B5EF4-FFF2-40B4-BE49-F238E27FC236}">
                <a16:creationId xmlns:a16="http://schemas.microsoft.com/office/drawing/2014/main" id="{B86643A6-54D7-4A12-B7C5-B26231C9C2B7}"/>
              </a:ext>
            </a:extLst>
          </p:cNvPr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80DB7AF1-9DCC-4D5C-BFC0-5AC787D770C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8B4BBC2B-DD84-4724-9462-E834252239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3AAA50C8-8919-47DF-99DB-0DAA271D73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AA749422-D6A1-4E31-8AB1-4B0EEBFA0DA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10D1D1B9-F499-4687-A26F-74114F7DA0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7">
            <a:extLst>
              <a:ext uri="{FF2B5EF4-FFF2-40B4-BE49-F238E27FC236}">
                <a16:creationId xmlns:a16="http://schemas.microsoft.com/office/drawing/2014/main" id="{7152F463-A588-4A06-B94C-AA6DEB10F524}"/>
              </a:ext>
            </a:extLst>
          </p:cNvPr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데이터 분석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F5E18B12-A9E2-4E98-A96E-F84DF7FED964}"/>
              </a:ext>
            </a:extLst>
          </p:cNvPr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B117A2D6-24D6-4BDE-80C7-5490156380A7}"/>
              </a:ext>
            </a:extLst>
          </p:cNvPr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7">
            <a:extLst>
              <a:ext uri="{FF2B5EF4-FFF2-40B4-BE49-F238E27FC236}">
                <a16:creationId xmlns:a16="http://schemas.microsoft.com/office/drawing/2014/main" id="{59E2044B-7FF4-4581-A17A-9FAB8C34B9FF}"/>
              </a:ext>
            </a:extLst>
          </p:cNvPr>
          <p:cNvSpPr txBox="1"/>
          <p:nvPr/>
        </p:nvSpPr>
        <p:spPr>
          <a:xfrm>
            <a:off x="427883" y="1069860"/>
            <a:ext cx="15229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구별 </a:t>
            </a:r>
            <a:r>
              <a:rPr lang="ko-KR" altLang="en-US" sz="2000" b="1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수입차</a:t>
            </a:r>
            <a:endParaRPr lang="en-US" altLang="zh-CN" sz="20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20" name="文本框 7">
            <a:extLst>
              <a:ext uri="{FF2B5EF4-FFF2-40B4-BE49-F238E27FC236}">
                <a16:creationId xmlns:a16="http://schemas.microsoft.com/office/drawing/2014/main" id="{9EA80907-438F-486A-B0AE-F63ECA15447F}"/>
              </a:ext>
            </a:extLst>
          </p:cNvPr>
          <p:cNvSpPr txBox="1"/>
          <p:nvPr/>
        </p:nvSpPr>
        <p:spPr>
          <a:xfrm>
            <a:off x="6191856" y="1073102"/>
            <a:ext cx="219307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구별 수입화물차</a:t>
            </a:r>
            <a:endParaRPr lang="en-US" altLang="zh-CN" sz="20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6FA72706-70FD-4C12-88D5-FD10E4E24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778351"/>
              </p:ext>
            </p:extLst>
          </p:nvPr>
        </p:nvGraphicFramePr>
        <p:xfrm>
          <a:off x="333775" y="5176487"/>
          <a:ext cx="5397554" cy="1568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8777">
                  <a:extLst>
                    <a:ext uri="{9D8B030D-6E8A-4147-A177-3AD203B41FA5}">
                      <a16:colId xmlns:a16="http://schemas.microsoft.com/office/drawing/2014/main" val="1045069857"/>
                    </a:ext>
                  </a:extLst>
                </a:gridCol>
                <a:gridCol w="2698777">
                  <a:extLst>
                    <a:ext uri="{9D8B030D-6E8A-4147-A177-3AD203B41FA5}">
                      <a16:colId xmlns:a16="http://schemas.microsoft.com/office/drawing/2014/main" val="70885595"/>
                    </a:ext>
                  </a:extLst>
                </a:gridCol>
              </a:tblGrid>
              <a:tr h="2725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자치구</a:t>
                      </a:r>
                    </a:p>
                  </a:txBody>
                  <a:tcPr marL="45795" marR="45795" marT="22898" marB="2289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 err="1">
                          <a:effectLst/>
                          <a:latin typeface="+mj-ea"/>
                          <a:ea typeface="+mj-ea"/>
                        </a:rPr>
                        <a:t>수입차</a:t>
                      </a:r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 합계</a:t>
                      </a:r>
                    </a:p>
                  </a:txBody>
                  <a:tcPr marL="45795" marR="45795" marT="22898" marB="22898" anchor="ctr"/>
                </a:tc>
                <a:extLst>
                  <a:ext uri="{0D108BD9-81ED-4DB2-BD59-A6C34878D82A}">
                    <a16:rowId xmlns:a16="http://schemas.microsoft.com/office/drawing/2014/main" val="3313217942"/>
                  </a:ext>
                </a:extLst>
              </a:tr>
              <a:tr h="2486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강남구</a:t>
                      </a:r>
                    </a:p>
                  </a:txBody>
                  <a:tcPr marL="45795" marR="45795" marT="22898" marB="2289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76475.0</a:t>
                      </a:r>
                    </a:p>
                  </a:txBody>
                  <a:tcPr marL="45795" marR="45795" marT="22898" marB="22898" anchor="ctr"/>
                </a:tc>
                <a:extLst>
                  <a:ext uri="{0D108BD9-81ED-4DB2-BD59-A6C34878D82A}">
                    <a16:rowId xmlns:a16="http://schemas.microsoft.com/office/drawing/2014/main" val="2839875017"/>
                  </a:ext>
                </a:extLst>
              </a:tr>
              <a:tr h="2486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서초구</a:t>
                      </a:r>
                    </a:p>
                  </a:txBody>
                  <a:tcPr marL="45795" marR="45795" marT="22898" marB="2289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55436.0</a:t>
                      </a:r>
                    </a:p>
                  </a:txBody>
                  <a:tcPr marL="45795" marR="45795" marT="22898" marB="22898" anchor="ctr"/>
                </a:tc>
                <a:extLst>
                  <a:ext uri="{0D108BD9-81ED-4DB2-BD59-A6C34878D82A}">
                    <a16:rowId xmlns:a16="http://schemas.microsoft.com/office/drawing/2014/main" val="2635669867"/>
                  </a:ext>
                </a:extLst>
              </a:tr>
              <a:tr h="2486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송파구</a:t>
                      </a:r>
                    </a:p>
                  </a:txBody>
                  <a:tcPr marL="45795" marR="45795" marT="22898" marB="2289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43447.0</a:t>
                      </a:r>
                    </a:p>
                  </a:txBody>
                  <a:tcPr marL="45795" marR="45795" marT="22898" marB="22898" anchor="ctr"/>
                </a:tc>
                <a:extLst>
                  <a:ext uri="{0D108BD9-81ED-4DB2-BD59-A6C34878D82A}">
                    <a16:rowId xmlns:a16="http://schemas.microsoft.com/office/drawing/2014/main" val="3691542726"/>
                  </a:ext>
                </a:extLst>
              </a:tr>
              <a:tr h="2486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영등포구</a:t>
                      </a:r>
                    </a:p>
                  </a:txBody>
                  <a:tcPr marL="45795" marR="45795" marT="22898" marB="2289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23283.0</a:t>
                      </a:r>
                    </a:p>
                  </a:txBody>
                  <a:tcPr marL="45795" marR="45795" marT="22898" marB="22898" anchor="ctr"/>
                </a:tc>
                <a:extLst>
                  <a:ext uri="{0D108BD9-81ED-4DB2-BD59-A6C34878D82A}">
                    <a16:rowId xmlns:a16="http://schemas.microsoft.com/office/drawing/2014/main" val="953693741"/>
                  </a:ext>
                </a:extLst>
              </a:tr>
              <a:tr h="2486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강서구</a:t>
                      </a:r>
                    </a:p>
                  </a:txBody>
                  <a:tcPr marL="45795" marR="45795" marT="22898" marB="2289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22535.0</a:t>
                      </a:r>
                    </a:p>
                  </a:txBody>
                  <a:tcPr marL="45795" marR="45795" marT="22898" marB="22898" anchor="ctr"/>
                </a:tc>
                <a:extLst>
                  <a:ext uri="{0D108BD9-81ED-4DB2-BD59-A6C34878D82A}">
                    <a16:rowId xmlns:a16="http://schemas.microsoft.com/office/drawing/2014/main" val="2487634466"/>
                  </a:ext>
                </a:extLst>
              </a:tr>
            </a:tbl>
          </a:graphicData>
        </a:graphic>
      </p:graphicFrame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F867C851-1694-480D-8D68-74BF574CF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355699"/>
              </p:ext>
            </p:extLst>
          </p:nvPr>
        </p:nvGraphicFramePr>
        <p:xfrm>
          <a:off x="6095997" y="5176487"/>
          <a:ext cx="5491116" cy="1568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558">
                  <a:extLst>
                    <a:ext uri="{9D8B030D-6E8A-4147-A177-3AD203B41FA5}">
                      <a16:colId xmlns:a16="http://schemas.microsoft.com/office/drawing/2014/main" val="1045069857"/>
                    </a:ext>
                  </a:extLst>
                </a:gridCol>
                <a:gridCol w="2745558">
                  <a:extLst>
                    <a:ext uri="{9D8B030D-6E8A-4147-A177-3AD203B41FA5}">
                      <a16:colId xmlns:a16="http://schemas.microsoft.com/office/drawing/2014/main" val="70885595"/>
                    </a:ext>
                  </a:extLst>
                </a:gridCol>
              </a:tblGrid>
              <a:tr h="2613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자치구</a:t>
                      </a:r>
                    </a:p>
                  </a:txBody>
                  <a:tcPr marL="72000" marT="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수입 화물차</a:t>
                      </a:r>
                    </a:p>
                  </a:txBody>
                  <a:tcPr marL="72000" marT="0" marB="36000" anchor="ctr"/>
                </a:tc>
                <a:extLst>
                  <a:ext uri="{0D108BD9-81ED-4DB2-BD59-A6C34878D82A}">
                    <a16:rowId xmlns:a16="http://schemas.microsoft.com/office/drawing/2014/main" val="3313217942"/>
                  </a:ext>
                </a:extLst>
              </a:tr>
              <a:tr h="2613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서초구</a:t>
                      </a:r>
                    </a:p>
                  </a:txBody>
                  <a:tcPr marL="72000" marT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274.0</a:t>
                      </a:r>
                    </a:p>
                  </a:txBody>
                  <a:tcPr marL="72000" marT="0" anchor="ctr"/>
                </a:tc>
                <a:extLst>
                  <a:ext uri="{0D108BD9-81ED-4DB2-BD59-A6C34878D82A}">
                    <a16:rowId xmlns:a16="http://schemas.microsoft.com/office/drawing/2014/main" val="2839875017"/>
                  </a:ext>
                </a:extLst>
              </a:tr>
              <a:tr h="2613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영등포구</a:t>
                      </a:r>
                    </a:p>
                  </a:txBody>
                  <a:tcPr marL="72000" marT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248.0</a:t>
                      </a:r>
                    </a:p>
                  </a:txBody>
                  <a:tcPr marL="72000" marT="0" anchor="ctr"/>
                </a:tc>
                <a:extLst>
                  <a:ext uri="{0D108BD9-81ED-4DB2-BD59-A6C34878D82A}">
                    <a16:rowId xmlns:a16="http://schemas.microsoft.com/office/drawing/2014/main" val="2635669867"/>
                  </a:ext>
                </a:extLst>
              </a:tr>
              <a:tr h="2613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송파구</a:t>
                      </a:r>
                    </a:p>
                  </a:txBody>
                  <a:tcPr marL="72000" marT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237.0</a:t>
                      </a:r>
                    </a:p>
                  </a:txBody>
                  <a:tcPr marL="72000" marT="0" anchor="ctr"/>
                </a:tc>
                <a:extLst>
                  <a:ext uri="{0D108BD9-81ED-4DB2-BD59-A6C34878D82A}">
                    <a16:rowId xmlns:a16="http://schemas.microsoft.com/office/drawing/2014/main" val="3691542726"/>
                  </a:ext>
                </a:extLst>
              </a:tr>
              <a:tr h="2613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강남구</a:t>
                      </a:r>
                    </a:p>
                  </a:txBody>
                  <a:tcPr marL="72000" marT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223.0</a:t>
                      </a:r>
                    </a:p>
                  </a:txBody>
                  <a:tcPr marL="72000" marT="0" anchor="ctr"/>
                </a:tc>
                <a:extLst>
                  <a:ext uri="{0D108BD9-81ED-4DB2-BD59-A6C34878D82A}">
                    <a16:rowId xmlns:a16="http://schemas.microsoft.com/office/drawing/2014/main" val="953693741"/>
                  </a:ext>
                </a:extLst>
              </a:tr>
              <a:tr h="2613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강서구</a:t>
                      </a:r>
                    </a:p>
                  </a:txBody>
                  <a:tcPr marL="72000" marT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210.0</a:t>
                      </a:r>
                    </a:p>
                  </a:txBody>
                  <a:tcPr marL="72000" marT="0" anchor="ctr"/>
                </a:tc>
                <a:extLst>
                  <a:ext uri="{0D108BD9-81ED-4DB2-BD59-A6C34878D82A}">
                    <a16:rowId xmlns:a16="http://schemas.microsoft.com/office/drawing/2014/main" val="248763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4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51" y="974614"/>
            <a:ext cx="5626158" cy="4310790"/>
          </a:xfrm>
          <a:prstGeom prst="rect">
            <a:avLst/>
          </a:prstGeom>
        </p:spPr>
      </p:pic>
      <p:grpSp>
        <p:nvGrpSpPr>
          <p:cNvPr id="9" name="组合 1">
            <a:extLst>
              <a:ext uri="{FF2B5EF4-FFF2-40B4-BE49-F238E27FC236}">
                <a16:creationId xmlns:a16="http://schemas.microsoft.com/office/drawing/2014/main" id="{3BA129B4-9CD3-4681-B0B9-2710AE40568F}"/>
              </a:ext>
            </a:extLst>
          </p:cNvPr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9CF767E2-5E7D-425B-A996-7DFC11DF074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69912716-DBFB-440F-82F2-3645189194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BD0A9400-AB8C-4FA0-BAE7-CB51F6F77A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677A7D9E-4E14-42B2-AA20-F23CE6774A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9F1FB69-ED26-4993-B76F-904DB3D19D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7">
            <a:extLst>
              <a:ext uri="{FF2B5EF4-FFF2-40B4-BE49-F238E27FC236}">
                <a16:creationId xmlns:a16="http://schemas.microsoft.com/office/drawing/2014/main" id="{AB984C93-8F3E-4615-80AE-03A1663608DC}"/>
              </a:ext>
            </a:extLst>
          </p:cNvPr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데이터 분석</a:t>
            </a:r>
            <a:endParaRPr lang="en-US" altLang="zh-CN" sz="28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5F3459FF-843E-4D66-8BDC-BCB16BDD9240}"/>
              </a:ext>
            </a:extLst>
          </p:cNvPr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808A3113-C07D-4BFF-A9D1-1BECEBB758C2}"/>
              </a:ext>
            </a:extLst>
          </p:cNvPr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AA63C79-A273-40DA-82C0-10FF43497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7" y="955393"/>
            <a:ext cx="5397553" cy="4197681"/>
          </a:xfrm>
          <a:prstGeom prst="rect">
            <a:avLst/>
          </a:prstGeom>
        </p:spPr>
      </p:pic>
      <p:sp>
        <p:nvSpPr>
          <p:cNvPr id="20" name="文本框 7">
            <a:extLst>
              <a:ext uri="{FF2B5EF4-FFF2-40B4-BE49-F238E27FC236}">
                <a16:creationId xmlns:a16="http://schemas.microsoft.com/office/drawing/2014/main" id="{F272EDAA-89F0-4010-8635-13977E7B508F}"/>
              </a:ext>
            </a:extLst>
          </p:cNvPr>
          <p:cNvSpPr txBox="1"/>
          <p:nvPr/>
        </p:nvSpPr>
        <p:spPr>
          <a:xfrm>
            <a:off x="556791" y="1038023"/>
            <a:ext cx="172601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[</a:t>
            </a:r>
            <a:r>
              <a:rPr lang="ko-KR" altLang="en-US" sz="1400" b="1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동별</a:t>
            </a:r>
            <a:r>
              <a:rPr lang="ko-KR" altLang="en-US" sz="14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 데이터</a:t>
            </a:r>
            <a:r>
              <a:rPr lang="en-US" altLang="ko-KR" sz="14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sz="14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자치구</a:t>
            </a:r>
            <a:endParaRPr lang="en-US" altLang="ko-KR" sz="14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14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동</a:t>
            </a:r>
            <a:endParaRPr lang="en-US" altLang="ko-KR" sz="14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14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면적</a:t>
            </a:r>
            <a:endParaRPr lang="en-US" altLang="zh-CN" sz="14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graphicFrame>
        <p:nvGraphicFramePr>
          <p:cNvPr id="25" name="표 6">
            <a:extLst>
              <a:ext uri="{FF2B5EF4-FFF2-40B4-BE49-F238E27FC236}">
                <a16:creationId xmlns:a16="http://schemas.microsoft.com/office/drawing/2014/main" id="{65910B7D-4ABF-433B-9CCE-68C0FB31B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61"/>
              </p:ext>
            </p:extLst>
          </p:nvPr>
        </p:nvGraphicFramePr>
        <p:xfrm>
          <a:off x="474787" y="5251954"/>
          <a:ext cx="5397552" cy="131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184">
                  <a:extLst>
                    <a:ext uri="{9D8B030D-6E8A-4147-A177-3AD203B41FA5}">
                      <a16:colId xmlns:a16="http://schemas.microsoft.com/office/drawing/2014/main" val="3310979992"/>
                    </a:ext>
                  </a:extLst>
                </a:gridCol>
                <a:gridCol w="1799184">
                  <a:extLst>
                    <a:ext uri="{9D8B030D-6E8A-4147-A177-3AD203B41FA5}">
                      <a16:colId xmlns:a16="http://schemas.microsoft.com/office/drawing/2014/main" val="128810248"/>
                    </a:ext>
                  </a:extLst>
                </a:gridCol>
                <a:gridCol w="1799184">
                  <a:extLst>
                    <a:ext uri="{9D8B030D-6E8A-4147-A177-3AD203B41FA5}">
                      <a16:colId xmlns:a16="http://schemas.microsoft.com/office/drawing/2014/main" val="294876129"/>
                    </a:ext>
                  </a:extLst>
                </a:gridCol>
              </a:tblGrid>
              <a:tr h="262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자치구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동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>
                          <a:effectLst/>
                          <a:latin typeface="+mj-ea"/>
                          <a:ea typeface="+mj-ea"/>
                        </a:rPr>
                        <a:t>면적</a:t>
                      </a:r>
                      <a:r>
                        <a:rPr lang="en-US" altLang="ko-KR" sz="1400" b="1">
                          <a:effectLst/>
                          <a:latin typeface="+mj-ea"/>
                          <a:ea typeface="+mj-ea"/>
                        </a:rPr>
                        <a:t>_</a:t>
                      </a:r>
                      <a:r>
                        <a:rPr lang="ko-KR" altLang="en-US" sz="1400" b="1">
                          <a:effectLst/>
                          <a:latin typeface="+mj-ea"/>
                          <a:ea typeface="+mj-ea"/>
                        </a:rPr>
                        <a:t>동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231845900"/>
                  </a:ext>
                </a:extLst>
              </a:tr>
              <a:tr h="2626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서초구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내곡동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12.68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636154878"/>
                  </a:ext>
                </a:extLst>
              </a:tr>
              <a:tr h="2626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>
                          <a:effectLst/>
                          <a:latin typeface="+mj-ea"/>
                          <a:ea typeface="+mj-ea"/>
                        </a:rPr>
                        <a:t>은평구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dirty="0" err="1">
                          <a:effectLst/>
                          <a:latin typeface="+mj-ea"/>
                          <a:ea typeface="+mj-ea"/>
                        </a:rPr>
                        <a:t>진관동</a:t>
                      </a:r>
                      <a:endParaRPr lang="ko-KR" altLang="en-US" sz="14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11.53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764258782"/>
                  </a:ext>
                </a:extLst>
              </a:tr>
              <a:tr h="2626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>
                          <a:effectLst/>
                          <a:latin typeface="+mj-ea"/>
                          <a:ea typeface="+mj-ea"/>
                        </a:rPr>
                        <a:t>강북구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우이동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10.95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34496692"/>
                  </a:ext>
                </a:extLst>
              </a:tr>
              <a:tr h="2626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>
                          <a:effectLst/>
                          <a:latin typeface="+mj-ea"/>
                          <a:ea typeface="+mj-ea"/>
                        </a:rPr>
                        <a:t>강서구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>
                          <a:effectLst/>
                          <a:latin typeface="+mj-ea"/>
                          <a:ea typeface="+mj-ea"/>
                        </a:rPr>
                        <a:t>공항동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10.87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024339534"/>
                  </a:ext>
                </a:extLst>
              </a:tr>
            </a:tbl>
          </a:graphicData>
        </a:graphic>
      </p:graphicFrame>
      <p:sp>
        <p:nvSpPr>
          <p:cNvPr id="26" name="文本框 7">
            <a:extLst>
              <a:ext uri="{FF2B5EF4-FFF2-40B4-BE49-F238E27FC236}">
                <a16:creationId xmlns:a16="http://schemas.microsoft.com/office/drawing/2014/main" id="{C0A7D46C-1E35-4585-8AF9-4A4A48B4755D}"/>
              </a:ext>
            </a:extLst>
          </p:cNvPr>
          <p:cNvSpPr txBox="1"/>
          <p:nvPr/>
        </p:nvSpPr>
        <p:spPr>
          <a:xfrm>
            <a:off x="6096000" y="1119745"/>
            <a:ext cx="172601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서울시 가구 형태별 가구 및 </a:t>
            </a:r>
            <a:r>
              <a:rPr lang="ko-KR" altLang="en-US" sz="1400" b="1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210 맨발의청춘 B"/>
                <a:ea typeface="나눔스퀘어 ExtraBold" panose="020B0600000101010101" pitchFamily="50" charset="-127"/>
                <a:cs typeface="Kartika" panose="02020503030404060203" pitchFamily="18" charset="0"/>
              </a:rPr>
              <a:t>가구원</a:t>
            </a:r>
            <a:endParaRPr lang="en-US" altLang="zh-CN" sz="14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210 맨발의청춘 B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F8DF5C21-E0D3-4887-A2FA-B10C6BC4E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49227"/>
              </p:ext>
            </p:extLst>
          </p:nvPr>
        </p:nvGraphicFramePr>
        <p:xfrm>
          <a:off x="6009051" y="5251955"/>
          <a:ext cx="5578062" cy="131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354">
                  <a:extLst>
                    <a:ext uri="{9D8B030D-6E8A-4147-A177-3AD203B41FA5}">
                      <a16:colId xmlns:a16="http://schemas.microsoft.com/office/drawing/2014/main" val="1788699336"/>
                    </a:ext>
                  </a:extLst>
                </a:gridCol>
                <a:gridCol w="1859354">
                  <a:extLst>
                    <a:ext uri="{9D8B030D-6E8A-4147-A177-3AD203B41FA5}">
                      <a16:colId xmlns:a16="http://schemas.microsoft.com/office/drawing/2014/main" val="801429530"/>
                    </a:ext>
                  </a:extLst>
                </a:gridCol>
                <a:gridCol w="1859354">
                  <a:extLst>
                    <a:ext uri="{9D8B030D-6E8A-4147-A177-3AD203B41FA5}">
                      <a16:colId xmlns:a16="http://schemas.microsoft.com/office/drawing/2014/main" val="4081283725"/>
                    </a:ext>
                  </a:extLst>
                </a:gridCol>
              </a:tblGrid>
              <a:tr h="262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자치구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>
                          <a:effectLst/>
                          <a:latin typeface="+mn-ea"/>
                          <a:ea typeface="+mn-ea"/>
                        </a:rPr>
                        <a:t>인구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71257129"/>
                  </a:ext>
                </a:extLst>
              </a:tr>
              <a:tr h="2626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은평구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dirty="0" err="1">
                          <a:effectLst/>
                          <a:latin typeface="+mn-ea"/>
                          <a:ea typeface="+mn-ea"/>
                        </a:rPr>
                        <a:t>진관동</a:t>
                      </a:r>
                      <a:endParaRPr lang="ko-KR" altLang="en-US" sz="14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n-ea"/>
                          <a:ea typeface="+mn-ea"/>
                        </a:rPr>
                        <a:t>56487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306485983"/>
                  </a:ext>
                </a:extLst>
              </a:tr>
              <a:tr h="2626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>
                          <a:effectLst/>
                          <a:latin typeface="+mn-ea"/>
                          <a:ea typeface="+mn-ea"/>
                        </a:rPr>
                        <a:t>강서구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화곡</a:t>
                      </a:r>
                      <a:r>
                        <a:rPr lang="en-US" altLang="ko-KR" sz="1400" b="1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>
                          <a:effectLst/>
                          <a:latin typeface="+mn-ea"/>
                          <a:ea typeface="+mn-ea"/>
                        </a:rPr>
                        <a:t>54687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413130205"/>
                  </a:ext>
                </a:extLst>
              </a:tr>
              <a:tr h="2626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>
                          <a:effectLst/>
                          <a:latin typeface="+mn-ea"/>
                          <a:ea typeface="+mn-ea"/>
                        </a:rPr>
                        <a:t>은평구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역촌동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n-ea"/>
                          <a:ea typeface="+mn-ea"/>
                        </a:rPr>
                        <a:t>49617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060349236"/>
                  </a:ext>
                </a:extLst>
              </a:tr>
              <a:tr h="2626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>
                          <a:effectLst/>
                          <a:latin typeface="+mn-ea"/>
                          <a:ea typeface="+mn-ea"/>
                        </a:rPr>
                        <a:t>양천구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신정</a:t>
                      </a:r>
                      <a:r>
                        <a:rPr lang="en-US" altLang="ko-KR" sz="1400" b="1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  <a:latin typeface="+mn-ea"/>
                          <a:ea typeface="+mn-ea"/>
                        </a:rPr>
                        <a:t>48799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764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159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E7CEBCA-7E5A-41D2-9823-8704176F325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EabZ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Gm2d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abZ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Rptn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Rptn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Rptn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Rptn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Gm2d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Gm2dKBdmJyEoNAADVIQAAFwAAAHVuaXZlcnNhbC91bml2ZXJzYWwucG5n7Zr5V1Lr+sCp02lW81TXnEu9ea45lCen40CZE6drpQ1mTrXMvGGCqGgoYtN1SImilpaJnqyT4oCpmboRsENJHkTqOKDiUHEUBcGBEBWRu6nOvWvd9V3fP+AufmBvnuez3/0+z7vf53mf/ULusSP+OhuNNkIgEB1YgE8wBLIGBoF8g1y/FtTsaroxAZ5WJQX7e0MoXSaToLAm9mDgQQikjrBp+dy3oLwhISA0CQLRZWo+q1jIivNgOzjM5+CJy5GS4aN5tvIB1gdZ0dzqudX1Ouf16/VTvyOe3Pz997tzLujn7wxY865680855y0tXv1z7db1O3xubykzVl/5Wfr3/RtU2Okumfsi6UfFp9IHFz2PJ20P/1RMqZRSRFK3iFJKZUvdgywuVI2VrSinkSMZiuGaplGcMWjSWSc/WcVKkOl5M4QfUQ+6/IxkqNHWVGbnnzOGeak+dad4g4orjVX29XirKOysr/sqUG5DB2X84Wd6vRu/BpSa7SsJQwviKPXgrX+LE37gN0i4i8UG8HQgx0oj7SJqjjcCVoPHLVqgBVqgBVqgBVqgBVqgBVqgBVqgBVqgBVqgBVrwvwdQAnP1AkuzZfoe2ArTaLytNFuK6+9o9g53+nyn2W7c8v+Dj+F3/mjgevFbP/1++KF1KTZR9saScAm3LDAfRYlQvYIqViihKUwXvLIPOZIleWFeezNteayJoZIE8Vuc4jk/jE8jlJUVrMzfJMuPLTv8zTOeY2ZeruOvSy+vZIURqGFmmqZimmKEGs0YYuQMdtXEiAswp7rDG+MXDvUkpb2ZMxdPBMwNJXEb9WaOhIAtSvKWOEhcQy8+DFCvKF2m6UppPE/9QS+z32P21dYwrpdyKl7gRmoaSROPA5mLY4VIQxeog9OwB+IUd+C+VECA0mOGmlfeCuXVvDcxQyz6pFnGp3ckNiYoicbIVz+ZslsLafOSxywafdMx0/kD9znbs+oigOH9XMJnj+z6OBGQeHLTCU8pAmNf5uzMmMUjL7l4UGcPp45mKOJ5J8+SxXHXW7HisNHBSPtywX74cIgJGb3CNF+ZufA9ecu+krw50jRW2Nl2UtYbwwnrxqPkQMXMMUE7V9ZKkjolGirq4oAzfYAqzY63gKGzE0Web0UvJBqbqukB6VN1rEEuIe53O2X1w9hAkRu90yGQcMtq+DpgA4y51Q5WVON7gWp8F6IoNP5sqvGzRmFb67kzTeg3EhSqcUT4/lh60Ikd5NLCXY+unfYMkSf9s2a2GP/G8WkVj9nfUFHGbOWxXBiLHOfnm2Npfl3p5o2bBcKI7l5HAk9GtugIqVs3SJ7/yzeQ9/BKz1tULj6u+7Mh8aIWaYHKw4eYZJT9VxMjJ7hl+shbzzxPGP1HebFtKfXmBnRLfohc1s9+7N2es227cfv+mFYzmwO2io3kzOk0BDcNX6zwEgnTSNKHiFfERYA9f3LqaspN2msIpLlIFL59OLbdSVSQ2cdpcG60SwgVWuvD7P9x6VmK4II8ULUciCt37mSNbCyOVAzhA+o3r5XLHPff26fai2h4iIu64Sp2SnyndE0GMgjTFoBC8LdkhQ6kTR6cHVm96GF1ePjH+2hZdZBpSredus6HuMnIuHq4eSDREn3KuN0pcuciHM0d5hnCAL6DRccHQLkW8j4tVJb7k/uXdidVDwQIU5NDVi0/170cxBuLttxseEo+ECy8NtHl+/Ji764fku4XcWHBPMIh+G/YI8TQQKhuyN8E2F3o4eaaczw3WArNzz7NPPuINRjGCb202XZjifCVk7iPCY4rZwQr46R4moji8qzYH96iDN7ZcX1Nv4PZXCmWl5+MY6YX7006jWhNNGos2fOXfOHTkjx9bxvvHlmwftyNav1AUeKrG5gSgOTmdeL+fWFo1s0BOu8NRvo4spDlUeBuR2yd+22PRE7FWX8ZkAQRo+JyuajvtaZn+6VCB1/ipkqdrrpZTMHYI12ma+eFi6MSFAYewftgG+NzZx/l11c7QtKR+WLh1qZbVxyfPiyl6u8XLQFD23eKMNMUByGNAHD0I3UxtlRvji96mtXQ49DIUKumY+kKLkD/2ukdqCIs6q2dShTCANzoXnu4ApyCOhqPW2RHIXCzeVFTNNLcsow72opfwpSU98T3NgPht/jlYQYNiJIMUV2PYxcPzzrNDlJTxioyU+HYGsYSJpLwC6KJUstVyTwOC0MNmL5dRy2IEGsezdxdnjcj40LV6tQVCcNgnH0kdRQCqY4i5ZUpsZcrGrL0N4qSRKFMPpJBU6SIDrcZQb3E9orLi++v673gESCofERGJ4CZN2Sa2NiEd/LwDs7UR+0hByofFWBskd/eNWpf6nfqUfXuF6JHZHdzrNo6QLfP8Z4VI+hTn/0FaLIud0ksM7pnr/PQ4dd3FgF92LiOYqNRKW5pcn5J3wV+Hxk7yc1ckaUUYRzwRU1ZG/8qe54t6usAH0rpvp45vLjrplU0NrbzODvi0XmfspjNRuJUHuBOSItPFp83uLPGtUWqcp0yal+Q1ncPu0Ag4hTDTM7TrLG1S/3UxzipBQwjaeSBviQcY1J0VHWpr018/G5P6jLdfJqOXBj2UHYyT4/LfIiOfYL7uBZdNtkCRnMG0PV5AauLwxU4kxSdaGzqwKTUGHIFLfYyMKvKGrxfi5c7fvSXLB4TCPELg28c2BfbJclMk7XtI9YC7G5LC1u9l24nvty95xj7DKGmoHZ+2XUP0TY7ZmLHuYosDPfeANjPZF+HvUWHbqaSP+p81FPeM//tvioxPNxFL4H6Xy71Zdh79IUyXScn+nPMrz7OurkO7UUc9CtGllNq8aqB1sI3OXvQobK+Y9mP82dZXwfPSIQijFHGPPYQO9mh8JZxfpFeA3lW1nzQKncsYaI5b6Kg/PiqJ5HV0IWXes5Q5QDXmQBdWbAzwy184HgqhhpIfrZXVWD6eBa3Q0D9OnH4lgSP33HOHn46shIryzWboy1xU/qO1146ru95hjyU6fVo0rXnwqLB2Vvvau6GunC9nPLHdgiDyJm8vX2cBYVHVPnqwzqWeznCaMP2JdpUQHAtHkGasiDaYuc6rB+aqyb8+VuCHXoaPFSfuvkX4YNF5VS794zPNpw+4hKVoslGZ4cjM+S98w0f9sH7G6/S861iTHY3LIudsy9NcNOfFKPX//YIQDuKxwfKs+pMZCU7nUy2wuB6RUbwQTdd/CF81nFf4tepc/7R/LYWcDkd3Ps7+WJcifTFFbVohEAK+oO1l2CsNiskSemrIKcZYBVQrwKDxSgl/ufUO+dNbI4z169zSs7m2yLTpw4GMxOR96LR4mgwVx/VkUVT4kf32Vp2tOYf8r19Btpo/5MqXJY/Rmnbj6AWWxB74srCzJU5VnfB1ToufQfH8caUjDadgZR9zHNArMwVMhJet878uonPrHQNU10TjziwJkYIseSo249PpAr+zCFLGfMDsUKv2YtkvCyirsxrK28/m3HguLEKrcqxlstCxxdtjPLF/gdca78EL5nVGG6O7g+MgM6vJs9GGxbAi86A183NFKHcG+08KcZiRdnLf1TwvGm7AXkdIcCRvLW+zy2gQP9JyRAvKjOjChd5Sz15NBPATDzKHsQnSLERO96fGlaO7RhWogqXfjnFsKKi/p1VZ7rcp5+X6vMonzNWY7qM48JHo3Jq7YhYU2DsQYZaOTqKy/Ncd7syko0XAYiSpymCRWkqI52fHK4Tse3PG89u+7z0LF2e/KVwkJsb11eTDU6oInBiJknSXO8FOLYopVRkrvkv/Ap79iRdJUE2daOE4jJIk+jLqJW/1YQOjx1N8OzDnQqvQpiCY9FXuVLEweg1GPoQcwMSPdFBV8LQ04XRydOs4xOaEBePPSZ4AW8XYZSiL9eLwEotjvdynw8RltocSLp+viWI5uGQy4ynvLDfmFAlVSXm136EkgGCZq4040TF2/6zdPshW2f9qMus72C75eVY6tamlRUFg9FyMALqwOLlhomPruIaj4Sb/ukzOvysoqT17wae81vAXLNo43V9ZAMQUwquuZwYxCYTUxhFhDicjWUvs6ArKOrB5vydyiE0L+JhlHqJJ1nrmvoCqpo82vTtKgR6mqZ4AXpVnFbIAiRfTaPDa9VSmeBMj5srMFbSu3+4NS6Ii2oaEqKTrVoqnaRv6z+1faN3SRP9zlnJX0MvU7TQdnzZ+mQTxpBlthryzCsOCu3YxW+JG3k8vi2qwAy06WPe1P3tCs2P/9zAubuly0/wFszuo1Aa6enTGgzAB4v09+KTURU1++6ZACRq37ET7OSbDofBEm7sxOj60l8x9BjKRJDQmszcLEo0DMCtyEqReocqUKvBur6NJLGJZ5p97JcMienLLNcQqxZ7TexzNM9I1d3WAFDa0TJN1R5y9/96GyhVL8e6r/78OlDhlShgOzAu+WvEcINef8SyEKq++B/xkmP/w8//MKBU5vU8w1s5LYuj1HBrjep0lWhXdLMhDL6gYKhpi2CkDj7QdNBXtuSPvq3WechRr8qNexPsvfnqikYP8z3iQ/E+e+1fUEsDBBQAAgAIAEabZ0orC8BtSgAAAGsAAAAbAAAAdW5pdmVyc2FsL3VuaXZlcnNhbC5wbmcueG1ss7GvyM1RKEstKs7Mz7NVMtQzULK34+WyKShKLctMLVeoAIoZ6RlAgJJCJSq3PDOlJAMoZGBujBDMSM1MzyixVbIwMIUL6gPNBABQSwECAAAUAAIACABGm2dKFQ6tKGQEAAAHEQAAHQAAAAAAAAABAAAAAAAAAAAAdW5pdmVyc2FsL2NvbW1vbl9tZXNzYWdlcy5sbmdQSwECAAAUAAIACABGm2dKCH4LIykDAACGDAAAJwAAAAAAAAABAAAAAACfBAAAdW5pdmVyc2FsL2ZsYXNoX3B1Ymxpc2hpbmdfc2V0dGluZ3MueG1sUEsBAgAAFAACAAgARptnSrX8CWS6AgAAVQoAACEAAAAAAAAAAQAAAAAADQgAAHVuaXZlcnNhbC9mbGFzaF9za2luX3NldHRpbmdzLnhtbFBLAQIAABQAAgAIAEabZ0oqlg9n/gIAAJcLAAAmAAAAAAAAAAEAAAAAAAYLAAB1bml2ZXJzYWwvaHRtbF9wdWJsaXNoaW5nX3NldHRpbmdzLnhtbFBLAQIAABQAAgAIAEabZ0pocVKRmgEAAB8GAAAfAAAAAAAAAAEAAAAAAEgOAAB1bml2ZXJzYWwvaHRtbF9za2luX3NldHRpbmdzLmpzUEsBAgAAFAACAAgARptnSj08L9HBAAAA5QEAABoAAAAAAAAAAQAAAAAAHxAAAHVuaXZlcnNhbC9pMThuX3ByZXNldHMueG1sUEsBAgAAFAACAAgARptnSnL80YFnAAAAawAAABwAAAAAAAAAAQAAAAAAGBEAAHVuaXZlcnNhbC9sb2NhbF9zZXR0aW5ncy54bWxQSwECAAAUAAIACABElFdHI7RO+/sCAACwCAAAFAAAAAAAAAABAAAAAAC5EQAAdW5pdmVyc2FsL3BsYXllci54bWxQSwECAAAUAAIACABGm2dKsIcj9GwBAAD3AgAAKQAAAAAAAAABAAAAAADmFAAAdW5pdmVyc2FsL3NraW5fY3VzdG9taXphdGlvbl9zZXR0aW5ncy54bWxQSwECAAAUAAIACABGm2dKBdmJyEoNAADVIQAAFwAAAAAAAAAAAAAAAACZFgAAdW5pdmVyc2FsL3VuaXZlcnNhbC5wbmdQSwECAAAUAAIACABGm2dKKwvAbUoAAABrAAAAGwAAAAAAAAABAAAAAAAYJAAAdW5pdmVyc2FsL3VuaXZlcnNhbC5wbmcueG1sUEsFBgAAAAALAAsASQMAAJskAAAAAA=="/>
  <p:tag name="ISPRING_PRESENTATION_TITLE" val="M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LvyhTools保存的主题色-20170316-1529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8FCE"/>
      </a:accent1>
      <a:accent2>
        <a:srgbClr val="93C9E3"/>
      </a:accent2>
      <a:accent3>
        <a:srgbClr val="2C8FCE"/>
      </a:accent3>
      <a:accent4>
        <a:srgbClr val="93C9E3"/>
      </a:accent4>
      <a:accent5>
        <a:srgbClr val="2C8FCE"/>
      </a:accent5>
      <a:accent6>
        <a:srgbClr val="93C9E3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810</Words>
  <Application>Microsoft Office PowerPoint</Application>
  <PresentationFormat>와이드스크린</PresentationFormat>
  <Paragraphs>215</Paragraphs>
  <Slides>26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210 동화책 B</vt:lpstr>
      <vt:lpstr>210 맨발의청춘 B</vt:lpstr>
      <vt:lpstr>等线</vt:lpstr>
      <vt:lpstr>等线 Light</vt:lpstr>
      <vt:lpstr>나눔스퀘어</vt:lpstr>
      <vt:lpstr>맑은 고딕</vt:lpstr>
      <vt:lpstr>휴먼둥근헤드라인</vt:lpstr>
      <vt:lpstr>Agency FB</vt:lpstr>
      <vt:lpstr>Arial</vt:lpstr>
      <vt:lpstr>Calibri</vt:lpstr>
      <vt:lpstr>Wingdings</vt:lpstr>
      <vt:lpstr>第一PPT，www.1ppt.com</vt:lpstr>
      <vt:lpstr>1_自定义设计方案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wnajr</dc:creator>
  <cp:lastModifiedBy>wnajr</cp:lastModifiedBy>
  <cp:revision>3</cp:revision>
  <dcterms:created xsi:type="dcterms:W3CDTF">2019-08-14T02:42:13Z</dcterms:created>
  <dcterms:modified xsi:type="dcterms:W3CDTF">2019-08-14T03:17:26Z</dcterms:modified>
</cp:coreProperties>
</file>